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307" r:id="rId6"/>
    <p:sldId id="281" r:id="rId7"/>
    <p:sldId id="284" r:id="rId8"/>
    <p:sldId id="283" r:id="rId9"/>
    <p:sldId id="285" r:id="rId10"/>
    <p:sldId id="282" r:id="rId11"/>
    <p:sldId id="286" r:id="rId12"/>
    <p:sldId id="287" r:id="rId13"/>
    <p:sldId id="289" r:id="rId14"/>
    <p:sldId id="296" r:id="rId15"/>
    <p:sldId id="294" r:id="rId16"/>
    <p:sldId id="292" r:id="rId17"/>
    <p:sldId id="293" r:id="rId18"/>
    <p:sldId id="290" r:id="rId19"/>
    <p:sldId id="291" r:id="rId20"/>
    <p:sldId id="298" r:id="rId21"/>
    <p:sldId id="299" r:id="rId22"/>
    <p:sldId id="300" r:id="rId23"/>
    <p:sldId id="306" r:id="rId24"/>
    <p:sldId id="302" r:id="rId25"/>
    <p:sldId id="301" r:id="rId26"/>
    <p:sldId id="305" r:id="rId27"/>
    <p:sldId id="304"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70"/>
    <a:srgbClr val="D52B6F"/>
    <a:srgbClr val="D5BD11"/>
    <a:srgbClr val="33588D"/>
    <a:srgbClr val="8D3E09"/>
    <a:srgbClr val="85920B"/>
    <a:srgbClr val="737373"/>
    <a:srgbClr val="053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62371-7B69-FD2C-5018-5CEA9DDBC833}" v="5" dt="2021-06-07T09:24:51.495"/>
    <p1510:client id="{3B177831-852A-615F-3DD3-E8213320DA26}" v="275" dt="2021-06-11T11:44:33.096"/>
    <p1510:client id="{558D7556-D51E-B8F4-E4F2-162E990DA119}" v="28" dt="2021-06-03T14:06:52.582"/>
    <p1510:client id="{EA0D17E3-39E8-F1EC-90A7-455E0A8AD2C4}" v="88" dt="2021-06-02T13:42:46.737"/>
    <p1510:client id="{EBD657E8-352D-AB8E-670E-A71AF6705632}" v="15" dt="2021-06-29T08:38:50.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86410"/>
  </p:normalViewPr>
  <p:slideViewPr>
    <p:cSldViewPr>
      <p:cViewPr varScale="1">
        <p:scale>
          <a:sx n="75" d="100"/>
          <a:sy n="75" d="100"/>
        </p:scale>
        <p:origin x="1382"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2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de-DE"/>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1D856A-740E-42F8-AFF8-56B3614D647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Selbst vorstellen</a:t>
            </a:r>
          </a:p>
        </p:txBody>
      </p:sp>
      <p:sp>
        <p:nvSpPr>
          <p:cNvPr id="4" name="Foliennummernplatzhalter 3"/>
          <p:cNvSpPr>
            <a:spLocks noGrp="1"/>
          </p:cNvSpPr>
          <p:nvPr>
            <p:ph type="sldNum" sz="quarter" idx="10"/>
          </p:nvPr>
        </p:nvSpPr>
        <p:spPr/>
        <p:txBody>
          <a:bodyPr/>
          <a:lstStyle/>
          <a:p>
            <a:fld id="{731D856A-740E-42F8-AFF8-56B3614D6475}" type="slidenum">
              <a:rPr lang="de-DE" altLang="de-DE" smtClean="0"/>
              <a:pPr/>
              <a:t>1</a:t>
            </a:fld>
            <a:endParaRPr lang="de-DE" altLang="de-DE"/>
          </a:p>
        </p:txBody>
      </p:sp>
    </p:spTree>
    <p:extLst>
      <p:ext uri="{BB962C8B-B14F-4D97-AF65-F5344CB8AC3E}">
        <p14:creationId xmlns:p14="http://schemas.microsoft.com/office/powerpoint/2010/main" val="73881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Der Meeresspiegel ist seit 1900 rund 20 Zentimeter angestiegen. Das wurde mithilfe von Pegeldaten und Satellitenmessungen festgestellt.</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11</a:t>
            </a:fld>
            <a:endParaRPr lang="de-DE" altLang="de-DE"/>
          </a:p>
        </p:txBody>
      </p:sp>
    </p:spTree>
    <p:extLst>
      <p:ext uri="{BB962C8B-B14F-4D97-AF65-F5344CB8AC3E}">
        <p14:creationId xmlns:p14="http://schemas.microsoft.com/office/powerpoint/2010/main" val="226171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Die Fläche, die im Sommer um den Nordpol noch von Eis bedeckt ist, nimmt seit Jahrzehnten immer mehr ab.</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12</a:t>
            </a:fld>
            <a:endParaRPr lang="de-DE" altLang="de-DE"/>
          </a:p>
        </p:txBody>
      </p:sp>
    </p:spTree>
    <p:extLst>
      <p:ext uri="{BB962C8B-B14F-4D97-AF65-F5344CB8AC3E}">
        <p14:creationId xmlns:p14="http://schemas.microsoft.com/office/powerpoint/2010/main" val="157474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a:ea typeface="ＭＳ Ｐゴシック"/>
                <a:cs typeface="Arial"/>
              </a:rPr>
              <a:t>Für</a:t>
            </a:r>
            <a:r>
              <a:rPr lang="en-US" dirty="0">
                <a:latin typeface="Arial"/>
                <a:ea typeface="ＭＳ Ｐゴシック"/>
                <a:cs typeface="Arial"/>
              </a:rPr>
              <a:t> den </a:t>
            </a:r>
            <a:r>
              <a:rPr lang="en-US" dirty="0" err="1">
                <a:latin typeface="Arial"/>
                <a:ea typeface="ＭＳ Ｐゴシック"/>
                <a:cs typeface="Arial"/>
              </a:rPr>
              <a:t>Waldzustandsbericht</a:t>
            </a:r>
            <a:r>
              <a:rPr lang="en-US" dirty="0">
                <a:latin typeface="Arial"/>
                <a:ea typeface="ＭＳ Ｐゴシック"/>
                <a:cs typeface="Arial"/>
              </a:rPr>
              <a:t> </a:t>
            </a:r>
            <a:r>
              <a:rPr lang="en-US" dirty="0" err="1">
                <a:latin typeface="Arial"/>
                <a:ea typeface="ＭＳ Ｐゴシック"/>
                <a:cs typeface="Arial"/>
              </a:rPr>
              <a:t>werden</a:t>
            </a:r>
            <a:r>
              <a:rPr lang="en-US" dirty="0">
                <a:latin typeface="Arial"/>
                <a:ea typeface="ＭＳ Ｐゴシック"/>
                <a:cs typeface="Arial"/>
              </a:rPr>
              <a:t> 10.000 </a:t>
            </a:r>
            <a:r>
              <a:rPr lang="en-US" dirty="0" err="1">
                <a:latin typeface="Arial"/>
                <a:ea typeface="ＭＳ Ｐゴシック"/>
                <a:cs typeface="Arial"/>
              </a:rPr>
              <a:t>ausgewählte</a:t>
            </a:r>
            <a:r>
              <a:rPr lang="en-US" dirty="0">
                <a:latin typeface="Arial"/>
                <a:ea typeface="ＭＳ Ｐゴシック"/>
                <a:cs typeface="Arial"/>
              </a:rPr>
              <a:t> </a:t>
            </a:r>
            <a:r>
              <a:rPr lang="en-US" dirty="0" err="1">
                <a:latin typeface="Arial"/>
                <a:ea typeface="ＭＳ Ｐゴシック"/>
                <a:cs typeface="Arial"/>
              </a:rPr>
              <a:t>Bäume</a:t>
            </a:r>
            <a:r>
              <a:rPr lang="en-US" dirty="0">
                <a:latin typeface="Arial"/>
                <a:ea typeface="ＭＳ Ｐゴシック"/>
                <a:cs typeface="Arial"/>
              </a:rPr>
              <a:t> in Deutschland in </a:t>
            </a:r>
            <a:r>
              <a:rPr lang="en-US" dirty="0" err="1">
                <a:latin typeface="Arial"/>
                <a:ea typeface="ＭＳ Ｐゴシック"/>
                <a:cs typeface="Arial"/>
              </a:rPr>
              <a:t>jedem</a:t>
            </a:r>
            <a:r>
              <a:rPr lang="en-US" dirty="0">
                <a:latin typeface="Arial"/>
                <a:ea typeface="ＭＳ Ｐゴシック"/>
                <a:cs typeface="Arial"/>
              </a:rPr>
              <a:t> Jahr </a:t>
            </a:r>
            <a:r>
              <a:rPr lang="en-US" dirty="0" err="1">
                <a:latin typeface="Arial"/>
                <a:ea typeface="ＭＳ Ｐゴシック"/>
                <a:cs typeface="Arial"/>
              </a:rPr>
              <a:t>untersucht</a:t>
            </a:r>
            <a:r>
              <a:rPr lang="en-US" dirty="0">
                <a:latin typeface="Arial"/>
                <a:ea typeface="ＭＳ Ｐゴシック"/>
                <a:cs typeface="Arial"/>
              </a:rPr>
              <a:t>. Die </a:t>
            </a:r>
            <a:r>
              <a:rPr lang="en-US" dirty="0" err="1">
                <a:latin typeface="Arial"/>
                <a:ea typeface="ＭＳ Ｐゴシック"/>
                <a:cs typeface="Arial"/>
              </a:rPr>
              <a:t>Trockenheit</a:t>
            </a:r>
            <a:r>
              <a:rPr lang="en-US" dirty="0">
                <a:latin typeface="Arial"/>
                <a:ea typeface="ＭＳ Ｐゴシック"/>
                <a:cs typeface="Arial"/>
              </a:rPr>
              <a:t> in den </a:t>
            </a:r>
            <a:r>
              <a:rPr lang="en-US" dirty="0" err="1">
                <a:latin typeface="Arial"/>
                <a:ea typeface="ＭＳ Ｐゴシック"/>
                <a:cs typeface="Arial"/>
              </a:rPr>
              <a:t>vergangenen</a:t>
            </a:r>
            <a:r>
              <a:rPr lang="en-US" dirty="0">
                <a:latin typeface="Arial"/>
                <a:ea typeface="ＭＳ Ｐゴシック"/>
                <a:cs typeface="Arial"/>
              </a:rPr>
              <a:t> Jahren </a:t>
            </a:r>
            <a:r>
              <a:rPr lang="en-US" dirty="0" err="1">
                <a:latin typeface="Arial"/>
                <a:ea typeface="ＭＳ Ｐゴシック"/>
                <a:cs typeface="Arial"/>
              </a:rPr>
              <a:t>macht</a:t>
            </a:r>
            <a:r>
              <a:rPr lang="en-US" dirty="0">
                <a:latin typeface="Arial"/>
                <a:ea typeface="ＭＳ Ｐゴシック"/>
                <a:cs typeface="Arial"/>
              </a:rPr>
              <a:t> die </a:t>
            </a:r>
            <a:r>
              <a:rPr lang="en-US" dirty="0" err="1">
                <a:latin typeface="Arial"/>
                <a:ea typeface="ＭＳ Ｐゴシック"/>
                <a:cs typeface="Arial"/>
              </a:rPr>
              <a:t>Bäume</a:t>
            </a:r>
            <a:r>
              <a:rPr lang="en-US" dirty="0">
                <a:latin typeface="Arial"/>
                <a:ea typeface="ＭＳ Ｐゴシック"/>
                <a:cs typeface="Arial"/>
              </a:rPr>
              <a:t> </a:t>
            </a:r>
            <a:r>
              <a:rPr lang="en-US" dirty="0" err="1">
                <a:latin typeface="Arial"/>
                <a:ea typeface="ＭＳ Ｐゴシック"/>
                <a:cs typeface="Arial"/>
              </a:rPr>
              <a:t>anfälliger</a:t>
            </a:r>
            <a:r>
              <a:rPr lang="en-US" dirty="0">
                <a:latin typeface="Arial"/>
                <a:ea typeface="ＭＳ Ｐゴシック"/>
                <a:cs typeface="Arial"/>
              </a:rPr>
              <a:t> </a:t>
            </a:r>
            <a:r>
              <a:rPr lang="en-US" dirty="0" err="1">
                <a:latin typeface="Arial"/>
                <a:ea typeface="ＭＳ Ｐゴシック"/>
                <a:cs typeface="Arial"/>
              </a:rPr>
              <a:t>für</a:t>
            </a:r>
            <a:r>
              <a:rPr lang="en-US" dirty="0">
                <a:latin typeface="Arial"/>
                <a:ea typeface="ＭＳ Ｐゴシック"/>
                <a:cs typeface="Arial"/>
              </a:rPr>
              <a:t> </a:t>
            </a:r>
            <a:r>
              <a:rPr lang="en-US" dirty="0" err="1">
                <a:latin typeface="Arial"/>
                <a:ea typeface="ＭＳ Ｐゴシック"/>
                <a:cs typeface="Arial"/>
              </a:rPr>
              <a:t>Schädlinge</a:t>
            </a:r>
            <a:r>
              <a:rPr lang="en-US" dirty="0">
                <a:latin typeface="Arial"/>
                <a:ea typeface="ＭＳ Ｐゴシック"/>
                <a:cs typeface="Arial"/>
              </a:rPr>
              <a:t> und hat </a:t>
            </a:r>
            <a:r>
              <a:rPr lang="en-US" dirty="0" err="1">
                <a:latin typeface="Arial"/>
                <a:ea typeface="ＭＳ Ｐゴシック"/>
                <a:cs typeface="Arial"/>
              </a:rPr>
              <a:t>zu</a:t>
            </a:r>
            <a:r>
              <a:rPr lang="en-US" dirty="0">
                <a:latin typeface="Arial"/>
                <a:ea typeface="ＭＳ Ｐゴシック"/>
                <a:cs typeface="Arial"/>
              </a:rPr>
              <a:t> </a:t>
            </a:r>
            <a:r>
              <a:rPr lang="en-US" dirty="0" err="1">
                <a:latin typeface="Arial"/>
                <a:ea typeface="ＭＳ Ｐゴシック"/>
                <a:cs typeface="Arial"/>
              </a:rPr>
              <a:t>einem</a:t>
            </a:r>
            <a:r>
              <a:rPr lang="en-US" dirty="0">
                <a:latin typeface="Arial"/>
                <a:ea typeface="ＭＳ Ｐゴシック"/>
                <a:cs typeface="Arial"/>
              </a:rPr>
              <a:t> </a:t>
            </a:r>
            <a:r>
              <a:rPr lang="en-US" dirty="0" err="1">
                <a:latin typeface="Arial"/>
                <a:ea typeface="ＭＳ Ｐゴシック"/>
                <a:cs typeface="Arial"/>
              </a:rPr>
              <a:t>extremen</a:t>
            </a:r>
            <a:r>
              <a:rPr lang="en-US" dirty="0">
                <a:latin typeface="Arial"/>
                <a:ea typeface="ＭＳ Ｐゴシック"/>
                <a:cs typeface="Arial"/>
              </a:rPr>
              <a:t> </a:t>
            </a:r>
            <a:r>
              <a:rPr lang="en-US" dirty="0" err="1">
                <a:latin typeface="Arial"/>
                <a:ea typeface="ＭＳ Ｐゴシック"/>
                <a:cs typeface="Arial"/>
              </a:rPr>
              <a:t>Anstieg</a:t>
            </a:r>
            <a:r>
              <a:rPr lang="en-US" dirty="0">
                <a:latin typeface="Arial"/>
                <a:ea typeface="ＭＳ Ｐゴシック"/>
                <a:cs typeface="Arial"/>
              </a:rPr>
              <a:t> </a:t>
            </a:r>
            <a:r>
              <a:rPr lang="en-US" dirty="0" err="1">
                <a:latin typeface="Arial"/>
                <a:ea typeface="ＭＳ Ｐゴシック"/>
                <a:cs typeface="Arial"/>
              </a:rPr>
              <a:t>beim</a:t>
            </a:r>
            <a:r>
              <a:rPr lang="en-US" dirty="0">
                <a:latin typeface="Arial"/>
                <a:ea typeface="ＭＳ Ｐゴシック"/>
                <a:cs typeface="Arial"/>
              </a:rPr>
              <a:t> </a:t>
            </a:r>
            <a:r>
              <a:rPr lang="en-US" dirty="0" err="1">
                <a:latin typeface="Arial"/>
                <a:ea typeface="ＭＳ Ｐゴシック"/>
                <a:cs typeface="Arial"/>
              </a:rPr>
              <a:t>Absterben</a:t>
            </a:r>
            <a:r>
              <a:rPr lang="en-US" dirty="0">
                <a:latin typeface="Arial"/>
                <a:ea typeface="ＭＳ Ｐゴシック"/>
                <a:cs typeface="Arial"/>
              </a:rPr>
              <a:t> </a:t>
            </a:r>
            <a:r>
              <a:rPr lang="en-US" dirty="0" err="1">
                <a:latin typeface="Arial"/>
                <a:ea typeface="ＭＳ Ｐゴシック"/>
                <a:cs typeface="Arial"/>
              </a:rPr>
              <a:t>vor</a:t>
            </a:r>
            <a:r>
              <a:rPr lang="en-US" dirty="0">
                <a:latin typeface="Arial"/>
                <a:ea typeface="ＭＳ Ｐゴシック"/>
                <a:cs typeface="Arial"/>
              </a:rPr>
              <a:t> </a:t>
            </a:r>
            <a:r>
              <a:rPr lang="en-US" dirty="0" err="1">
                <a:latin typeface="Arial"/>
                <a:ea typeface="ＭＳ Ｐゴシック"/>
                <a:cs typeface="Arial"/>
              </a:rPr>
              <a:t>allem</a:t>
            </a:r>
            <a:r>
              <a:rPr lang="en-US" dirty="0">
                <a:latin typeface="Arial"/>
                <a:ea typeface="ＭＳ Ｐゴシック"/>
                <a:cs typeface="Arial"/>
              </a:rPr>
              <a:t> von </a:t>
            </a:r>
            <a:r>
              <a:rPr lang="en-US" dirty="0" err="1">
                <a:latin typeface="Arial"/>
                <a:ea typeface="ＭＳ Ｐゴシック"/>
                <a:cs typeface="Arial"/>
              </a:rPr>
              <a:t>Fichten</a:t>
            </a:r>
            <a:r>
              <a:rPr lang="en-US" dirty="0">
                <a:latin typeface="Arial"/>
                <a:ea typeface="ＭＳ Ｐゴシック"/>
                <a:cs typeface="Arial"/>
              </a:rPr>
              <a:t>, </a:t>
            </a:r>
            <a:r>
              <a:rPr lang="en-US" dirty="0" err="1">
                <a:latin typeface="Arial"/>
                <a:ea typeface="ＭＳ Ｐゴシック"/>
                <a:cs typeface="Arial"/>
              </a:rPr>
              <a:t>aber</a:t>
            </a:r>
            <a:r>
              <a:rPr lang="en-US" dirty="0">
                <a:latin typeface="Arial"/>
                <a:ea typeface="ＭＳ Ｐゴシック"/>
                <a:cs typeface="Arial"/>
              </a:rPr>
              <a:t> </a:t>
            </a:r>
            <a:r>
              <a:rPr lang="en-US" dirty="0" err="1">
                <a:latin typeface="Arial"/>
                <a:ea typeface="ＭＳ Ｐゴシック"/>
                <a:cs typeface="Arial"/>
              </a:rPr>
              <a:t>auch</a:t>
            </a:r>
            <a:r>
              <a:rPr lang="en-US" dirty="0">
                <a:latin typeface="Arial"/>
                <a:ea typeface="ＭＳ Ｐゴシック"/>
                <a:cs typeface="Arial"/>
              </a:rPr>
              <a:t> von Eichen und </a:t>
            </a:r>
            <a:r>
              <a:rPr lang="en-US" dirty="0" err="1">
                <a:latin typeface="Arial"/>
                <a:ea typeface="ＭＳ Ｐゴシック"/>
                <a:cs typeface="Arial"/>
              </a:rPr>
              <a:t>Kiefern</a:t>
            </a:r>
            <a:r>
              <a:rPr lang="en-US" dirty="0">
                <a:latin typeface="Arial"/>
                <a:ea typeface="ＭＳ Ｐゴシック"/>
                <a:cs typeface="Arial"/>
              </a:rPr>
              <a:t> </a:t>
            </a:r>
            <a:r>
              <a:rPr lang="en-US" dirty="0" err="1">
                <a:latin typeface="Arial"/>
                <a:ea typeface="ＭＳ Ｐゴシック"/>
                <a:cs typeface="Arial"/>
              </a:rPr>
              <a:t>geführt</a:t>
            </a:r>
            <a:r>
              <a:rPr lang="en-US" dirty="0">
                <a:latin typeface="Arial"/>
                <a:ea typeface="ＭＳ Ｐゴシック"/>
                <a:cs typeface="Arial"/>
              </a:rPr>
              <a:t>.</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13</a:t>
            </a:fld>
            <a:endParaRPr lang="de-DE" altLang="de-DE"/>
          </a:p>
        </p:txBody>
      </p:sp>
    </p:spTree>
    <p:extLst>
      <p:ext uri="{BB962C8B-B14F-4D97-AF65-F5344CB8AC3E}">
        <p14:creationId xmlns:p14="http://schemas.microsoft.com/office/powerpoint/2010/main" val="308242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Von 1985 bis 2012 ist der Anteil geschädigter Korallen auf rund 25 % gestiegen. Grund für die Korallenbleiche und das anschließende Absterben ist die Klimaerwärmung. Bis zum Jahr 2050 könnten fast alle Korallenbestände hiervon betroffen sein.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14</a:t>
            </a:fld>
            <a:endParaRPr lang="de-DE" altLang="de-DE"/>
          </a:p>
        </p:txBody>
      </p:sp>
    </p:spTree>
    <p:extLst>
      <p:ext uri="{BB962C8B-B14F-4D97-AF65-F5344CB8AC3E}">
        <p14:creationId xmlns:p14="http://schemas.microsoft.com/office/powerpoint/2010/main" val="173382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Die Karte zeigt den Anteil des weltweiten Weidelandes, der im Zeitraum zwischen 2004 und 2018 von Dürren betroffen war.</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15</a:t>
            </a:fld>
            <a:endParaRPr lang="de-DE" altLang="de-DE"/>
          </a:p>
        </p:txBody>
      </p:sp>
    </p:spTree>
    <p:extLst>
      <p:ext uri="{BB962C8B-B14F-4D97-AF65-F5344CB8AC3E}">
        <p14:creationId xmlns:p14="http://schemas.microsoft.com/office/powerpoint/2010/main" val="77733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Auf dem ganzen Globus gibt es geologische und ökologische Systeme, die durch den Klimawandel aus dem Gleichgewicht gebracht werden. Einige dieser Veränderungen wirken sich verstärkend auf den Klimawandel aus, so dass dieser sich von selbst beschleunigen und nicht mehr aufhalten lassen könnte.</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17</a:t>
            </a:fld>
            <a:endParaRPr lang="de-DE" altLang="de-DE"/>
          </a:p>
        </p:txBody>
      </p:sp>
    </p:spTree>
    <p:extLst>
      <p:ext uri="{BB962C8B-B14F-4D97-AF65-F5344CB8AC3E}">
        <p14:creationId xmlns:p14="http://schemas.microsoft.com/office/powerpoint/2010/main" val="3981524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Soll der globale Temperaturanstieg auf maximal 2 Grad begrenzt werden, dürfen insgesamt nur noch etwa 1.050 Milliarden Tonnen (Gigatonnen) CO2 ausgestoßen werden. Für eine Begrenzung der Erderwärmung auf 1,5 Grad beträgt die Gesamtmenge der Emissionen sogar weniger als 300 Gigatonnen CO2. Je später mit der Reduktion der Emissionen begonnen wird, desto schneller und extremer müssen die Veränderungen später vonstatten gehen.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19</a:t>
            </a:fld>
            <a:endParaRPr lang="de-DE" altLang="de-DE"/>
          </a:p>
        </p:txBody>
      </p:sp>
    </p:spTree>
    <p:extLst>
      <p:ext uri="{BB962C8B-B14F-4D97-AF65-F5344CB8AC3E}">
        <p14:creationId xmlns:p14="http://schemas.microsoft.com/office/powerpoint/2010/main" val="423773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ea typeface="ＭＳ Ｐゴシック"/>
                <a:cs typeface="Arial"/>
              </a:rPr>
              <a:t>Anhand der Projektionen der Emissionen der Staaten der Welt wird deutlich, dass die vorgesehenen Emissionsreduzierungen noch deutlich zu niedrig sind, um die Ziele des Pariser Abkommens zu erreichen. Um den Klimawandel auf 2° C zu begrenzen, müssten bis 2030 zusätzlich zu den bereits geplanten Reduktionen weitere 10-15 Gigatonnen CO2 eingespart werden. Um ihn auf 1,5° C zu begrenzen, müssten sogar</a:t>
            </a:r>
          </a:p>
          <a:p>
            <a:r>
              <a:rPr lang="en-US"/>
              <a:t>23-27 Gigatonnen eingespart werden.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20</a:t>
            </a:fld>
            <a:endParaRPr lang="de-DE" altLang="de-DE"/>
          </a:p>
        </p:txBody>
      </p:sp>
    </p:spTree>
    <p:extLst>
      <p:ext uri="{BB962C8B-B14F-4D97-AF65-F5344CB8AC3E}">
        <p14:creationId xmlns:p14="http://schemas.microsoft.com/office/powerpoint/2010/main" val="342692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Ein CO2-Preis gilt als wirksames Mittel, Anreize für die Minimierung von Emissionen zu schaffen. Allerdings funktioniert das nur, wenn dieser Preis hoch genug ist. Für den überwältigenden Teil der Emissionen ist der Preis null oder zu niedrig, um wirkliche Anreize für die Emissionsminderung zu schaffen. Die Daten beziehen sich auf 42 OECD- und G-20-Länder, die für 80 % der globalen Emissionen verantwortlich sind.</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21</a:t>
            </a:fld>
            <a:endParaRPr lang="de-DE" altLang="de-DE"/>
          </a:p>
        </p:txBody>
      </p:sp>
    </p:spTree>
    <p:extLst>
      <p:ext uri="{BB962C8B-B14F-4D97-AF65-F5344CB8AC3E}">
        <p14:creationId xmlns:p14="http://schemas.microsoft.com/office/powerpoint/2010/main" val="86506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Nur ein Teil des Kohlendioxids verbleibt in der Atmosphäre. Auch der Ozean und Ökosysteme an Land (wie die Wälder) nehmen Kohlenstoffdioxid auf. Ohne diese „Senken“ würde der Klimawandel noch stärker ausfallen. Bei einem kleinen Teil der Emissionen – ca. 4 % – ist unklar, wo diese verbleiben. Dies erklärt die in der Grafik sichtbare Abweichung zwischen Quellen und Senken.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23</a:t>
            </a:fld>
            <a:endParaRPr lang="de-DE" altLang="de-DE"/>
          </a:p>
        </p:txBody>
      </p:sp>
    </p:spTree>
    <p:extLst>
      <p:ext uri="{BB962C8B-B14F-4D97-AF65-F5344CB8AC3E}">
        <p14:creationId xmlns:p14="http://schemas.microsoft.com/office/powerpoint/2010/main" val="60954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Wie kommt es zum Klimawandel? Die Erwärmung der Atmosphäre entsteht dann, wenn die Rückstrahlung der Sonnenenergie durch die Erhöhung der Konzentrationen der Treibhausgase reduziert wird. Die Erhöhung der Konzentrationen der Treibhausgase bewirkt eine Abstrahlung aus größerer Höhe der Atmosphäre, wo es kälter ist. Dadurch gelangt weniger Wärmestrahlung zurück in den Weltraum. Der Überschuss an Energie wird als Erwärmung der Erdoberfläche und der unteren Atmosphäre gemessen. Die in Klammern angegebenen Zahlen geben den Unsicherheitsbereich an.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3</a:t>
            </a:fld>
            <a:endParaRPr lang="de-DE" altLang="de-DE"/>
          </a:p>
        </p:txBody>
      </p:sp>
    </p:spTree>
    <p:extLst>
      <p:ext uri="{BB962C8B-B14F-4D97-AF65-F5344CB8AC3E}">
        <p14:creationId xmlns:p14="http://schemas.microsoft.com/office/powerpoint/2010/main" val="378462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vielen Ländern, z. B. in Asien, sind die Emissionen in den letzten Jahren stark angestiegen. Allerdings werden dort auch Produkte hergestellt, die oft in westlichen Ländern konsumiert werden. Die Emissionen, die auf die Produktion von Gütern entfallen, die in einem Land produziert werden, aber in einem anderen Land konsumiert werden, werfen Fragen nach der Verteilungsgerechtigkeit des verbleibenden CO2-Budgets auf.</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24</a:t>
            </a:fld>
            <a:endParaRPr lang="de-DE" altLang="de-DE"/>
          </a:p>
        </p:txBody>
      </p:sp>
    </p:spTree>
    <p:extLst>
      <p:ext uri="{BB962C8B-B14F-4D97-AF65-F5344CB8AC3E}">
        <p14:creationId xmlns:p14="http://schemas.microsoft.com/office/powerpoint/2010/main" val="146585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Seit der industriellen Revolution Mitte des 18. Jahrhunderts und der damit verbundenen Nutzung fossiler Energieträger und der Landgewinnung durch Abholzung sind die Konzentrationen von CO2 und CH4 (Methan) weit über den natürlichen Schwankungsbereich der letzten 800.000 Jahre angestiegen.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4</a:t>
            </a:fld>
            <a:endParaRPr lang="de-DE" altLang="de-DE"/>
          </a:p>
        </p:txBody>
      </p:sp>
    </p:spTree>
    <p:extLst>
      <p:ext uri="{BB962C8B-B14F-4D97-AF65-F5344CB8AC3E}">
        <p14:creationId xmlns:p14="http://schemas.microsoft.com/office/powerpoint/2010/main" val="303153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1958 begannen auf der Insel Mauna Loa die direkten Messungen des CO2-Gehalts der Atmosphäre. Der stetige Anstieg wird nur durch die Vegetationsperiode auf der Nordhalbkugel unterbrochen. Diese führt alljährlich zu einer periodischen Abnahme der CO2-Konzentration in der Atmosphäre.</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5</a:t>
            </a:fld>
            <a:endParaRPr lang="de-DE" altLang="de-DE"/>
          </a:p>
        </p:txBody>
      </p:sp>
    </p:spTree>
    <p:extLst>
      <p:ext uri="{BB962C8B-B14F-4D97-AF65-F5344CB8AC3E}">
        <p14:creationId xmlns:p14="http://schemas.microsoft.com/office/powerpoint/2010/main" val="215306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Über Land steigt die Temperatur in Folge des Klimawandels schneller an als über dem Ozean. So ist auch in Deutschland die Durchschnittstemperatur seit 1880 schon um 2 Grad angestiegen. Die dargestellten Kurven zeigen den langfristigen Trend.</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6</a:t>
            </a:fld>
            <a:endParaRPr lang="de-DE" altLang="de-DE"/>
          </a:p>
        </p:txBody>
      </p:sp>
    </p:spTree>
    <p:extLst>
      <p:ext uri="{BB962C8B-B14F-4D97-AF65-F5344CB8AC3E}">
        <p14:creationId xmlns:p14="http://schemas.microsoft.com/office/powerpoint/2010/main" val="280739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ea typeface="ＭＳ Ｐゴシック"/>
                <a:cs typeface="Arial"/>
              </a:rPr>
              <a:t>Das Klima auf der Erde hat sich im Verlauf des Holozäns stark verändert. Die Veränderungen, die wir im Moment erleben, laufen jedoch schneller ab als das bei natürlichen Prozessen der Fall ist.</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7</a:t>
            </a:fld>
            <a:endParaRPr lang="de-DE" altLang="de-DE"/>
          </a:p>
        </p:txBody>
      </p:sp>
    </p:spTree>
    <p:extLst>
      <p:ext uri="{BB962C8B-B14F-4D97-AF65-F5344CB8AC3E}">
        <p14:creationId xmlns:p14="http://schemas.microsoft.com/office/powerpoint/2010/main" val="278815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ea typeface="ＭＳ Ｐゴシック"/>
                <a:cs typeface="Arial"/>
              </a:rPr>
              <a:t>Der bei weitem überwiegende Teil des Kohlendioxid-Ausstoßes, der jedes Jahr von menschlichen Aktivitäten verursacht wird, stammt aus der Verbrennung fossiler Energieträger wie Kohle, Erdöl oder Erdgas. </a:t>
            </a:r>
            <a:endParaRPr lang="en-US"/>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8</a:t>
            </a:fld>
            <a:endParaRPr lang="de-DE" altLang="de-DE"/>
          </a:p>
        </p:txBody>
      </p:sp>
    </p:spTree>
    <p:extLst>
      <p:ext uri="{BB962C8B-B14F-4D97-AF65-F5344CB8AC3E}">
        <p14:creationId xmlns:p14="http://schemas.microsoft.com/office/powerpoint/2010/main" val="60282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Nur</a:t>
            </a:r>
            <a:r>
              <a:rPr lang="en-US" dirty="0"/>
              <a:t> </a:t>
            </a:r>
            <a:r>
              <a:rPr lang="en-US" dirty="0" err="1"/>
              <a:t>ein</a:t>
            </a:r>
            <a:r>
              <a:rPr lang="en-US" dirty="0"/>
              <a:t> </a:t>
            </a:r>
            <a:r>
              <a:rPr lang="en-US" dirty="0" err="1"/>
              <a:t>Teil</a:t>
            </a:r>
            <a:r>
              <a:rPr lang="en-US" dirty="0"/>
              <a:t> des </a:t>
            </a:r>
            <a:r>
              <a:rPr lang="en-US" dirty="0" err="1"/>
              <a:t>Kohlendioxids</a:t>
            </a:r>
            <a:r>
              <a:rPr lang="en-US" dirty="0"/>
              <a:t> </a:t>
            </a:r>
            <a:r>
              <a:rPr lang="en-US" dirty="0" err="1"/>
              <a:t>verbleibt</a:t>
            </a:r>
            <a:r>
              <a:rPr lang="en-US" dirty="0"/>
              <a:t> in der </a:t>
            </a:r>
            <a:r>
              <a:rPr lang="en-US" dirty="0" err="1"/>
              <a:t>Atmosphäre</a:t>
            </a:r>
            <a:r>
              <a:rPr lang="en-US" dirty="0"/>
              <a:t>. </a:t>
            </a:r>
            <a:r>
              <a:rPr lang="en-US" dirty="0" err="1"/>
              <a:t>Auch</a:t>
            </a:r>
            <a:r>
              <a:rPr lang="en-US" dirty="0"/>
              <a:t> der </a:t>
            </a:r>
            <a:r>
              <a:rPr lang="en-US" dirty="0" err="1"/>
              <a:t>Ozean</a:t>
            </a:r>
            <a:r>
              <a:rPr lang="en-US" dirty="0"/>
              <a:t> und </a:t>
            </a:r>
            <a:r>
              <a:rPr lang="en-US" dirty="0" err="1"/>
              <a:t>Ökosysteme</a:t>
            </a:r>
            <a:r>
              <a:rPr lang="en-US" dirty="0"/>
              <a:t> an Land (</a:t>
            </a:r>
            <a:r>
              <a:rPr lang="en-US" dirty="0" err="1"/>
              <a:t>wie</a:t>
            </a:r>
            <a:r>
              <a:rPr lang="en-US" dirty="0"/>
              <a:t> die </a:t>
            </a:r>
            <a:r>
              <a:rPr lang="en-US" dirty="0" err="1"/>
              <a:t>Wälder</a:t>
            </a:r>
            <a:r>
              <a:rPr lang="en-US" dirty="0"/>
              <a:t>) </a:t>
            </a:r>
            <a:r>
              <a:rPr lang="en-US" dirty="0" err="1"/>
              <a:t>nehmen</a:t>
            </a:r>
            <a:r>
              <a:rPr lang="en-US" dirty="0"/>
              <a:t> </a:t>
            </a:r>
            <a:r>
              <a:rPr lang="en-US" dirty="0" err="1"/>
              <a:t>Kohlenstoffdioxid</a:t>
            </a:r>
            <a:r>
              <a:rPr lang="en-US" dirty="0"/>
              <a:t> auf. </a:t>
            </a:r>
            <a:r>
              <a:rPr lang="en-US" dirty="0" err="1"/>
              <a:t>Ohne</a:t>
            </a:r>
            <a:r>
              <a:rPr lang="en-US" dirty="0"/>
              <a:t> </a:t>
            </a:r>
            <a:r>
              <a:rPr lang="en-US" dirty="0" err="1"/>
              <a:t>diese</a:t>
            </a:r>
            <a:r>
              <a:rPr lang="en-US" dirty="0"/>
              <a:t> „</a:t>
            </a:r>
            <a:r>
              <a:rPr lang="en-US" dirty="0" err="1"/>
              <a:t>Senken</a:t>
            </a:r>
            <a:r>
              <a:rPr lang="en-US" dirty="0"/>
              <a:t>“ </a:t>
            </a:r>
            <a:r>
              <a:rPr lang="en-US" dirty="0" err="1"/>
              <a:t>würde</a:t>
            </a:r>
            <a:r>
              <a:rPr lang="en-US" dirty="0"/>
              <a:t> der </a:t>
            </a:r>
            <a:r>
              <a:rPr lang="en-US" dirty="0" err="1"/>
              <a:t>Klimawandel</a:t>
            </a:r>
            <a:r>
              <a:rPr lang="en-US" dirty="0"/>
              <a:t> </a:t>
            </a:r>
            <a:r>
              <a:rPr lang="en-US" dirty="0" err="1"/>
              <a:t>noch</a:t>
            </a:r>
            <a:r>
              <a:rPr lang="en-US" dirty="0"/>
              <a:t> </a:t>
            </a:r>
            <a:r>
              <a:rPr lang="en-US" dirty="0" err="1"/>
              <a:t>stärker</a:t>
            </a:r>
            <a:r>
              <a:rPr lang="en-US" dirty="0"/>
              <a:t> </a:t>
            </a:r>
            <a:r>
              <a:rPr lang="en-US" dirty="0" err="1"/>
              <a:t>ausfallen</a:t>
            </a:r>
            <a:r>
              <a:rPr lang="en-US" dirty="0" smtClean="0"/>
              <a:t>. </a:t>
            </a:r>
            <a:r>
              <a:rPr lang="en-US" dirty="0" err="1" smtClean="0"/>
              <a:t>Abweichungen</a:t>
            </a:r>
            <a:r>
              <a:rPr lang="en-US" baseline="0" dirty="0" smtClean="0"/>
              <a:t> in den </a:t>
            </a:r>
            <a:r>
              <a:rPr lang="en-US" baseline="0" dirty="0" err="1" smtClean="0"/>
              <a:t>Summen</a:t>
            </a:r>
            <a:r>
              <a:rPr lang="en-US" baseline="0" dirty="0" smtClean="0"/>
              <a:t> </a:t>
            </a:r>
            <a:r>
              <a:rPr lang="en-US" baseline="0" dirty="0" err="1" smtClean="0"/>
              <a:t>zwischen</a:t>
            </a:r>
            <a:r>
              <a:rPr lang="en-US" baseline="0" dirty="0" smtClean="0"/>
              <a:t> den </a:t>
            </a:r>
            <a:r>
              <a:rPr lang="en-US" baseline="0" dirty="0" err="1" smtClean="0"/>
              <a:t>Quellen</a:t>
            </a:r>
            <a:r>
              <a:rPr lang="en-US" baseline="0" dirty="0" smtClean="0"/>
              <a:t> und </a:t>
            </a:r>
            <a:r>
              <a:rPr lang="en-US" baseline="0" dirty="0" err="1" smtClean="0"/>
              <a:t>Senken</a:t>
            </a:r>
            <a:r>
              <a:rPr lang="en-US" baseline="0" dirty="0" smtClean="0"/>
              <a:t> </a:t>
            </a:r>
            <a:r>
              <a:rPr lang="en-US" baseline="0" dirty="0" err="1" smtClean="0"/>
              <a:t>entstehen</a:t>
            </a:r>
            <a:r>
              <a:rPr lang="en-US" baseline="0" dirty="0" smtClean="0"/>
              <a:t> </a:t>
            </a:r>
            <a:r>
              <a:rPr lang="en-US" baseline="0" dirty="0" err="1" smtClean="0"/>
              <a:t>aufgrund</a:t>
            </a:r>
            <a:r>
              <a:rPr lang="en-US" baseline="0" dirty="0" smtClean="0"/>
              <a:t> von </a:t>
            </a:r>
            <a:r>
              <a:rPr lang="en-US" baseline="0" dirty="0" err="1" smtClean="0"/>
              <a:t>Rundungen</a:t>
            </a:r>
            <a:r>
              <a:rPr lang="en-US" baseline="0" dirty="0" smtClean="0"/>
              <a:t>.</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9</a:t>
            </a:fld>
            <a:endParaRPr lang="de-DE" altLang="de-DE"/>
          </a:p>
        </p:txBody>
      </p:sp>
    </p:spTree>
    <p:extLst>
      <p:ext uri="{BB962C8B-B14F-4D97-AF65-F5344CB8AC3E}">
        <p14:creationId xmlns:p14="http://schemas.microsoft.com/office/powerpoint/2010/main" val="173464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Weltweit steigen die Rekorde bei den Temperaturen und der maximalen Niederschlagsmenge immer weiter an.</a:t>
            </a:r>
          </a:p>
        </p:txBody>
      </p:sp>
      <p:sp>
        <p:nvSpPr>
          <p:cNvPr id="4" name="Slide Number Placeholder 3"/>
          <p:cNvSpPr>
            <a:spLocks noGrp="1"/>
          </p:cNvSpPr>
          <p:nvPr>
            <p:ph type="sldNum" sz="quarter" idx="5"/>
          </p:nvPr>
        </p:nvSpPr>
        <p:spPr/>
        <p:txBody>
          <a:bodyPr/>
          <a:lstStyle/>
          <a:p>
            <a:fld id="{731D856A-740E-42F8-AFF8-56B3614D6475}" type="slidenum">
              <a:rPr lang="de-DE" altLang="de-DE"/>
              <a:pPr/>
              <a:t>10</a:t>
            </a:fld>
            <a:endParaRPr lang="de-DE" altLang="de-DE"/>
          </a:p>
        </p:txBody>
      </p:sp>
    </p:spTree>
    <p:extLst>
      <p:ext uri="{BB962C8B-B14F-4D97-AF65-F5344CB8AC3E}">
        <p14:creationId xmlns:p14="http://schemas.microsoft.com/office/powerpoint/2010/main" val="31616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8" name="Textfeld 7"/>
          <p:cNvSpPr txBox="1"/>
          <p:nvPr userDrawn="1"/>
        </p:nvSpPr>
        <p:spPr>
          <a:xfrm>
            <a:off x="179512" y="6456648"/>
            <a:ext cx="5976664" cy="269304"/>
          </a:xfrm>
          <a:prstGeom prst="rect">
            <a:avLst/>
          </a:prstGeom>
          <a:noFill/>
        </p:spPr>
        <p:txBody>
          <a:bodyPr wrap="square" rtlCol="0">
            <a:spAutoFit/>
          </a:bodyPr>
          <a:lstStyle/>
          <a:p>
            <a:pPr>
              <a:defRPr/>
            </a:pPr>
            <a:r>
              <a:rPr lang="de-DE" sz="1150" dirty="0">
                <a:solidFill>
                  <a:schemeClr val="bg1"/>
                </a:solidFill>
                <a:latin typeface="+mj-lt"/>
              </a:rPr>
              <a:t>Leopoldina </a:t>
            </a:r>
            <a:r>
              <a:rPr lang="de-DE" sz="1150" dirty="0" err="1">
                <a:solidFill>
                  <a:schemeClr val="bg1"/>
                </a:solidFill>
                <a:latin typeface="+mj-lt"/>
              </a:rPr>
              <a:t>Factsheet</a:t>
            </a:r>
            <a:r>
              <a:rPr lang="de-DE" sz="1150" dirty="0">
                <a:solidFill>
                  <a:schemeClr val="bg1"/>
                </a:solidFill>
                <a:latin typeface="+mj-lt"/>
              </a:rPr>
              <a:t> Klimawandel: Ursachen, Folgen und Handlungsmöglichkeiten </a:t>
            </a:r>
          </a:p>
        </p:txBody>
      </p:sp>
      <p:sp>
        <p:nvSpPr>
          <p:cNvPr id="3" name="Bildplatzhalter 2"/>
          <p:cNvSpPr>
            <a:spLocks noGrp="1"/>
          </p:cNvSpPr>
          <p:nvPr>
            <p:ph type="pic" sz="quarter" idx="10"/>
          </p:nvPr>
        </p:nvSpPr>
        <p:spPr>
          <a:xfrm>
            <a:off x="395288" y="549275"/>
            <a:ext cx="8353425" cy="5327650"/>
          </a:xfrm>
        </p:spPr>
        <p:txBody>
          <a:bodyPr/>
          <a:lstStyle/>
          <a:p>
            <a:endParaRPr lang="de-DE"/>
          </a:p>
        </p:txBody>
      </p:sp>
    </p:spTree>
    <p:extLst>
      <p:ext uri="{BB962C8B-B14F-4D97-AF65-F5344CB8AC3E}">
        <p14:creationId xmlns:p14="http://schemas.microsoft.com/office/powerpoint/2010/main" val="284166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66312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userDrawn="1"/>
        </p:nvSpPr>
        <p:spPr bwMode="auto">
          <a:xfrm>
            <a:off x="0" y="6324600"/>
            <a:ext cx="9144000" cy="381000"/>
          </a:xfrm>
          <a:prstGeom prst="rect">
            <a:avLst/>
          </a:prstGeom>
          <a:solidFill>
            <a:srgbClr val="05326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26" name="Rectangle 2"/>
          <p:cNvSpPr>
            <a:spLocks noGrp="1" noChangeArrowheads="1"/>
          </p:cNvSpPr>
          <p:nvPr>
            <p:ph type="title"/>
          </p:nvPr>
        </p:nvSpPr>
        <p:spPr bwMode="auto">
          <a:xfrm>
            <a:off x="457200" y="144780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68313" y="2667000"/>
            <a:ext cx="82296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0" name="Rectangle 16"/>
          <p:cNvSpPr>
            <a:spLocks noChangeArrowheads="1"/>
          </p:cNvSpPr>
          <p:nvPr userDrawn="1"/>
        </p:nvSpPr>
        <p:spPr bwMode="auto">
          <a:xfrm>
            <a:off x="0" y="6477000"/>
            <a:ext cx="9144000" cy="381000"/>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 name="Rectangle 4"/>
          <p:cNvSpPr>
            <a:spLocks noGrp="1" noChangeArrowheads="1"/>
          </p:cNvSpPr>
          <p:nvPr>
            <p:ph type="dt" sz="half" idx="2"/>
          </p:nvPr>
        </p:nvSpPr>
        <p:spPr>
          <a:xfrm>
            <a:off x="350838" y="6477000"/>
            <a:ext cx="5373290" cy="381000"/>
          </a:xfrm>
          <a:prstGeom prst="rect">
            <a:avLst/>
          </a:prstGeom>
          <a:ln/>
        </p:spPr>
        <p:txBody>
          <a:bodyPr/>
          <a:lstStyle>
            <a:lvl1pPr>
              <a:defRPr sz="1050">
                <a:solidFill>
                  <a:schemeClr val="bg1"/>
                </a:solidFill>
                <a:latin typeface="+mj-lt"/>
              </a:defRPr>
            </a:lvl1pPr>
          </a:lstStyle>
          <a:p>
            <a:pPr>
              <a:defRPr/>
            </a:pPr>
            <a:r>
              <a:rPr lang="de-DE" dirty="0"/>
              <a:t>Leopoldina </a:t>
            </a:r>
            <a:r>
              <a:rPr lang="de-DE" dirty="0" err="1"/>
              <a:t>Factsheet</a:t>
            </a:r>
            <a:r>
              <a:rPr lang="de-DE" dirty="0"/>
              <a:t> Klimawandel: Ursachen, Folgen und Handlungsmöglichkeiten </a:t>
            </a:r>
          </a:p>
        </p:txBody>
      </p:sp>
      <p:sp>
        <p:nvSpPr>
          <p:cNvPr id="2" name="Fußzeilenplatzhalt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3" name="Textfeld 2"/>
          <p:cNvSpPr txBox="1"/>
          <p:nvPr userDrawn="1"/>
        </p:nvSpPr>
        <p:spPr>
          <a:xfrm>
            <a:off x="6300192" y="6477000"/>
            <a:ext cx="2520280" cy="4154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altLang="de-DE" sz="1050" dirty="0">
                <a:solidFill>
                  <a:schemeClr val="bg1"/>
                </a:solidFill>
                <a:latin typeface="+mj-lt"/>
              </a:rPr>
              <a:t>Version </a:t>
            </a:r>
            <a:r>
              <a:rPr lang="de-DE" altLang="de-DE" sz="1050" dirty="0" smtClean="0">
                <a:solidFill>
                  <a:schemeClr val="bg1"/>
                </a:solidFill>
                <a:latin typeface="+mj-lt"/>
              </a:rPr>
              <a:t>1.1, Oktober </a:t>
            </a:r>
            <a:r>
              <a:rPr lang="de-DE" altLang="de-DE" sz="1050" dirty="0">
                <a:solidFill>
                  <a:schemeClr val="bg1"/>
                </a:solidFill>
                <a:latin typeface="+mj-lt"/>
              </a:rPr>
              <a:t>2021</a:t>
            </a:r>
          </a:p>
          <a:p>
            <a:pPr algn="r"/>
            <a:endParaRPr lang="de-DE" sz="105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Lst>
  <p:hf hdr="0"/>
  <p:txStyles>
    <p:titleStyle>
      <a:lvl1pPr algn="l" rtl="0" eaLnBrk="0" fontAlgn="base" hangingPunct="0">
        <a:spcBef>
          <a:spcPct val="0"/>
        </a:spcBef>
        <a:spcAft>
          <a:spcPct val="0"/>
        </a:spcAft>
        <a:defRPr sz="3600">
          <a:solidFill>
            <a:srgbClr val="05326F"/>
          </a:solidFill>
          <a:latin typeface="+mj-lt"/>
          <a:ea typeface="+mj-ea"/>
          <a:cs typeface="ＭＳ Ｐゴシック" charset="0"/>
        </a:defRPr>
      </a:lvl1pPr>
      <a:lvl2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5pPr>
      <a:lvl6pPr marL="457200" algn="l" rtl="0" fontAlgn="base">
        <a:spcBef>
          <a:spcPct val="0"/>
        </a:spcBef>
        <a:spcAft>
          <a:spcPct val="0"/>
        </a:spcAft>
        <a:defRPr sz="3600">
          <a:solidFill>
            <a:srgbClr val="05326F"/>
          </a:solidFill>
          <a:latin typeface="Georgia" charset="0"/>
          <a:ea typeface="ＭＳ Ｐゴシック" charset="0"/>
        </a:defRPr>
      </a:lvl6pPr>
      <a:lvl7pPr marL="914400" algn="l" rtl="0" fontAlgn="base">
        <a:spcBef>
          <a:spcPct val="0"/>
        </a:spcBef>
        <a:spcAft>
          <a:spcPct val="0"/>
        </a:spcAft>
        <a:defRPr sz="3600">
          <a:solidFill>
            <a:srgbClr val="05326F"/>
          </a:solidFill>
          <a:latin typeface="Georgia" charset="0"/>
          <a:ea typeface="ＭＳ Ｐゴシック" charset="0"/>
        </a:defRPr>
      </a:lvl7pPr>
      <a:lvl8pPr marL="1371600" algn="l" rtl="0" fontAlgn="base">
        <a:spcBef>
          <a:spcPct val="0"/>
        </a:spcBef>
        <a:spcAft>
          <a:spcPct val="0"/>
        </a:spcAft>
        <a:defRPr sz="3600">
          <a:solidFill>
            <a:srgbClr val="05326F"/>
          </a:solidFill>
          <a:latin typeface="Georgia" charset="0"/>
          <a:ea typeface="ＭＳ Ｐゴシック" charset="0"/>
        </a:defRPr>
      </a:lvl8pPr>
      <a:lvl9pPr marL="1828800" algn="l" rtl="0" fontAlgn="base">
        <a:spcBef>
          <a:spcPct val="0"/>
        </a:spcBef>
        <a:spcAft>
          <a:spcPct val="0"/>
        </a:spcAft>
        <a:defRPr sz="3600">
          <a:solidFill>
            <a:srgbClr val="05326F"/>
          </a:solidFill>
          <a:latin typeface="Georgia"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05326F"/>
          </a:solidFill>
          <a:latin typeface="+mn-lt"/>
          <a:ea typeface="+mn-ea"/>
          <a:cs typeface="ＭＳ Ｐゴシック" charset="0"/>
        </a:defRPr>
      </a:lvl2pPr>
      <a:lvl3pPr marL="1143000" indent="-228600" algn="l" rtl="0" eaLnBrk="0" fontAlgn="base" hangingPunct="0">
        <a:spcBef>
          <a:spcPct val="20000"/>
        </a:spcBef>
        <a:spcAft>
          <a:spcPct val="0"/>
        </a:spcAft>
        <a:buChar char="•"/>
        <a:defRPr sz="1600">
          <a:solidFill>
            <a:srgbClr val="737373"/>
          </a:solidFill>
          <a:latin typeface="+mj-lt"/>
          <a:ea typeface="+mn-ea"/>
          <a:cs typeface="ＭＳ Ｐゴシック" charset="0"/>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1200">
          <a:solidFill>
            <a:srgbClr val="737373"/>
          </a:solidFill>
          <a:latin typeface="+mn-lt"/>
          <a:ea typeface="+mn-ea"/>
          <a:cs typeface="ＭＳ Ｐゴシック" charset="0"/>
        </a:defRPr>
      </a:lvl5pPr>
      <a:lvl6pPr marL="2514600" indent="-228600" algn="l" rtl="0" fontAlgn="base">
        <a:spcBef>
          <a:spcPct val="20000"/>
        </a:spcBef>
        <a:spcAft>
          <a:spcPct val="0"/>
        </a:spcAft>
        <a:buChar char="»"/>
        <a:defRPr sz="1200">
          <a:solidFill>
            <a:srgbClr val="737373"/>
          </a:solidFill>
          <a:latin typeface="+mn-lt"/>
          <a:ea typeface="+mn-ea"/>
        </a:defRPr>
      </a:lvl6pPr>
      <a:lvl7pPr marL="2971800" indent="-228600" algn="l" rtl="0" fontAlgn="base">
        <a:spcBef>
          <a:spcPct val="20000"/>
        </a:spcBef>
        <a:spcAft>
          <a:spcPct val="0"/>
        </a:spcAft>
        <a:buChar char="»"/>
        <a:defRPr sz="1200">
          <a:solidFill>
            <a:srgbClr val="737373"/>
          </a:solidFill>
          <a:latin typeface="+mn-lt"/>
          <a:ea typeface="+mn-ea"/>
        </a:defRPr>
      </a:lvl7pPr>
      <a:lvl8pPr marL="3429000" indent="-228600" algn="l" rtl="0" fontAlgn="base">
        <a:spcBef>
          <a:spcPct val="20000"/>
        </a:spcBef>
        <a:spcAft>
          <a:spcPct val="0"/>
        </a:spcAft>
        <a:buChar char="»"/>
        <a:defRPr sz="1200">
          <a:solidFill>
            <a:srgbClr val="737373"/>
          </a:solidFill>
          <a:latin typeface="+mn-lt"/>
          <a:ea typeface="+mn-ea"/>
        </a:defRPr>
      </a:lvl8pPr>
      <a:lvl9pPr marL="3886200" indent="-228600" algn="l" rtl="0" fontAlgn="base">
        <a:spcBef>
          <a:spcPct val="20000"/>
        </a:spcBef>
        <a:spcAft>
          <a:spcPct val="0"/>
        </a:spcAft>
        <a:buChar char="»"/>
        <a:defRPr sz="1200">
          <a:solidFill>
            <a:srgbClr val="737373"/>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1723846"/>
            <a:ext cx="8009626" cy="1719531"/>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22530" name="Rectangle 2"/>
          <p:cNvSpPr>
            <a:spLocks noGrp="1" noChangeArrowheads="1"/>
          </p:cNvSpPr>
          <p:nvPr>
            <p:ph type="ctrTitle"/>
          </p:nvPr>
        </p:nvSpPr>
        <p:spPr>
          <a:xfrm>
            <a:off x="685800" y="1981200"/>
            <a:ext cx="7772400" cy="1143000"/>
          </a:xfrm>
        </p:spPr>
        <p:txBody>
          <a:bodyPr/>
          <a:lstStyle/>
          <a:p>
            <a:r>
              <a:rPr lang="de-DE" altLang="de-DE" dirty="0"/>
              <a:t>Klimawandel: Ursachen, </a:t>
            </a:r>
            <a:br>
              <a:rPr lang="de-DE" altLang="de-DE" dirty="0"/>
            </a:br>
            <a:r>
              <a:rPr lang="de-DE" altLang="de-DE" dirty="0"/>
              <a:t>Folgen &amp; </a:t>
            </a:r>
            <a:r>
              <a:rPr lang="de-DE" altLang="de-DE" dirty="0" err="1"/>
              <a:t>Handlungmöglichkeiten</a:t>
            </a:r>
            <a:endParaRPr lang="en-US" dirty="0" err="1"/>
          </a:p>
        </p:txBody>
      </p:sp>
      <p:sp>
        <p:nvSpPr>
          <p:cNvPr id="22531" name="Rectangle 3"/>
          <p:cNvSpPr>
            <a:spLocks noGrp="1" noChangeArrowheads="1"/>
          </p:cNvSpPr>
          <p:nvPr>
            <p:ph type="subTitle" idx="1"/>
          </p:nvPr>
        </p:nvSpPr>
        <p:spPr>
          <a:xfrm>
            <a:off x="755650" y="4038600"/>
            <a:ext cx="8182087" cy="1600200"/>
          </a:xfrm>
        </p:spPr>
        <p:txBody>
          <a:bodyPr/>
          <a:lstStyle/>
          <a:p>
            <a:pPr algn="l" eaLnBrk="1" hangingPunct="1"/>
            <a:r>
              <a:rPr lang="de-DE" altLang="de-DE" dirty="0">
                <a:latin typeface="+mj-lt"/>
              </a:rPr>
              <a:t>Grafiken zum Factsheet </a:t>
            </a:r>
            <a:br>
              <a:rPr lang="de-DE" altLang="de-DE" dirty="0">
                <a:latin typeface="+mj-lt"/>
              </a:rPr>
            </a:br>
            <a:r>
              <a:rPr lang="de-DE" altLang="de-DE" dirty="0">
                <a:latin typeface="+mj-lt"/>
              </a:rPr>
              <a:t>der Nationalen Akademie </a:t>
            </a:r>
            <a:br>
              <a:rPr lang="de-DE" altLang="de-DE" dirty="0">
                <a:latin typeface="+mj-lt"/>
              </a:rPr>
            </a:br>
            <a:r>
              <a:rPr lang="de-DE" altLang="de-DE" dirty="0">
                <a:latin typeface="+mj-lt"/>
              </a:rPr>
              <a:t>der Wissenschaften Leopoldina</a:t>
            </a:r>
          </a:p>
          <a:p>
            <a:pPr algn="l" eaLnBrk="1" hangingPunct="1"/>
            <a:endParaRPr lang="de-DE" altLang="de-DE" dirty="0">
              <a:latin typeface="+mj-lt"/>
            </a:endParaRPr>
          </a:p>
          <a:p>
            <a:pPr algn="l"/>
            <a:r>
              <a:rPr lang="de-DE" altLang="de-DE" sz="1600" dirty="0">
                <a:latin typeface="+mj-lt"/>
              </a:rPr>
              <a:t>Version </a:t>
            </a:r>
            <a:r>
              <a:rPr lang="de-DE" altLang="de-DE" sz="1600" dirty="0" smtClean="0">
                <a:latin typeface="+mj-lt"/>
              </a:rPr>
              <a:t>1.1, Oktober </a:t>
            </a:r>
            <a:r>
              <a:rPr lang="de-DE" altLang="de-DE" sz="1600" dirty="0">
                <a:latin typeface="+mj-lt"/>
              </a:rPr>
              <a:t>2021</a:t>
            </a:r>
            <a:endParaRPr lang="de-DE" dirty="0"/>
          </a:p>
        </p:txBody>
      </p:sp>
      <p:pic>
        <p:nvPicPr>
          <p:cNvPr id="5" name="Picture 25" descr="Leopoldina_Logo_blau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675"/>
            <a:ext cx="2057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6" r="2226"/>
          <a:stretch>
            <a:fillRect/>
          </a:stretch>
        </p:blipFill>
        <p:spPr/>
      </p:pic>
    </p:spTree>
    <p:extLst>
      <p:ext uri="{BB962C8B-B14F-4D97-AF65-F5344CB8AC3E}">
        <p14:creationId xmlns:p14="http://schemas.microsoft.com/office/powerpoint/2010/main" val="387570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3" r="2253"/>
          <a:stretch>
            <a:fillRect/>
          </a:stretch>
        </p:blipFill>
        <p:spPr/>
      </p:pic>
    </p:spTree>
    <p:extLst>
      <p:ext uri="{BB962C8B-B14F-4D97-AF65-F5344CB8AC3E}">
        <p14:creationId xmlns:p14="http://schemas.microsoft.com/office/powerpoint/2010/main" val="145575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rotWithShape="1">
          <a:blip r:embed="rId3"/>
          <a:srcRect l="-22858" r="-22858"/>
          <a:stretch/>
        </p:blipFill>
        <p:spPr>
          <a:xfrm>
            <a:off x="-252536" y="136106"/>
            <a:ext cx="9649072" cy="6153988"/>
          </a:xfrm>
        </p:spPr>
      </p:pic>
    </p:spTree>
    <p:extLst>
      <p:ext uri="{BB962C8B-B14F-4D97-AF65-F5344CB8AC3E}">
        <p14:creationId xmlns:p14="http://schemas.microsoft.com/office/powerpoint/2010/main" val="182242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92696"/>
            <a:ext cx="8353425" cy="5087567"/>
          </a:xfrm>
        </p:spPr>
      </p:pic>
    </p:spTree>
    <p:extLst>
      <p:ext uri="{BB962C8B-B14F-4D97-AF65-F5344CB8AC3E}">
        <p14:creationId xmlns:p14="http://schemas.microsoft.com/office/powerpoint/2010/main" val="306978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6" r="2226"/>
          <a:stretch>
            <a:fillRect/>
          </a:stretch>
        </p:blipFill>
        <p:spPr/>
      </p:pic>
    </p:spTree>
    <p:extLst>
      <p:ext uri="{BB962C8B-B14F-4D97-AF65-F5344CB8AC3E}">
        <p14:creationId xmlns:p14="http://schemas.microsoft.com/office/powerpoint/2010/main" val="420194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2" r="2182"/>
          <a:stretch>
            <a:fillRect/>
          </a:stretch>
        </p:blipFill>
        <p:spPr/>
      </p:pic>
    </p:spTree>
    <p:extLst>
      <p:ext uri="{BB962C8B-B14F-4D97-AF65-F5344CB8AC3E}">
        <p14:creationId xmlns:p14="http://schemas.microsoft.com/office/powerpoint/2010/main" val="60818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B3FA13C-7867-4357-88BC-5955B68FA02C}"/>
              </a:ext>
            </a:extLst>
          </p:cNvPr>
          <p:cNvPicPr>
            <a:picLocks noChangeAspect="1"/>
          </p:cNvPicPr>
          <p:nvPr/>
        </p:nvPicPr>
        <p:blipFill>
          <a:blip r:embed="rId2"/>
          <a:stretch>
            <a:fillRect/>
          </a:stretch>
        </p:blipFill>
        <p:spPr>
          <a:xfrm>
            <a:off x="1458022" y="105162"/>
            <a:ext cx="6227955" cy="6229506"/>
          </a:xfrm>
          <a:prstGeom prst="rect">
            <a:avLst/>
          </a:prstGeom>
        </p:spPr>
      </p:pic>
    </p:spTree>
    <p:extLst>
      <p:ext uri="{BB962C8B-B14F-4D97-AF65-F5344CB8AC3E}">
        <p14:creationId xmlns:p14="http://schemas.microsoft.com/office/powerpoint/2010/main" val="88351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2861" r="-22861"/>
          <a:stretch/>
        </p:blipFill>
        <p:spPr/>
      </p:pic>
    </p:spTree>
    <p:extLst>
      <p:ext uri="{BB962C8B-B14F-4D97-AF65-F5344CB8AC3E}">
        <p14:creationId xmlns:p14="http://schemas.microsoft.com/office/powerpoint/2010/main" val="333867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48" b="2648"/>
          <a:stretch>
            <a:fillRect/>
          </a:stretch>
        </p:blipFill>
        <p:spPr/>
      </p:pic>
    </p:spTree>
    <p:extLst>
      <p:ext uri="{BB962C8B-B14F-4D97-AF65-F5344CB8AC3E}">
        <p14:creationId xmlns:p14="http://schemas.microsoft.com/office/powerpoint/2010/main" val="276112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3" r="2253"/>
          <a:stretch>
            <a:fillRect/>
          </a:stretch>
        </p:blipFill>
        <p:spPr/>
      </p:pic>
    </p:spTree>
    <p:extLst>
      <p:ext uri="{BB962C8B-B14F-4D97-AF65-F5344CB8AC3E}">
        <p14:creationId xmlns:p14="http://schemas.microsoft.com/office/powerpoint/2010/main" val="390691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8F7D8D-4D63-46D7-B8A8-72924BE666F7}"/>
              </a:ext>
            </a:extLst>
          </p:cNvPr>
          <p:cNvSpPr>
            <a:spLocks noGrp="1"/>
          </p:cNvSpPr>
          <p:nvPr>
            <p:ph type="subTitle" idx="1"/>
          </p:nvPr>
        </p:nvSpPr>
        <p:spPr>
          <a:xfrm>
            <a:off x="684479" y="767728"/>
            <a:ext cx="7775042" cy="4871072"/>
          </a:xfrm>
        </p:spPr>
        <p:txBody>
          <a:bodyPr/>
          <a:lstStyle/>
          <a:p>
            <a:pPr algn="l"/>
            <a:r>
              <a:rPr lang="en-US" sz="1600" dirty="0">
                <a:latin typeface="Georgia"/>
                <a:ea typeface="+mn-lt"/>
                <a:cs typeface="+mn-lt"/>
              </a:rPr>
              <a:t>Das Factsheet der Leopoldina „</a:t>
            </a:r>
            <a:r>
              <a:rPr lang="en-US" sz="1600" dirty="0" err="1">
                <a:latin typeface="Georgia"/>
                <a:ea typeface="+mn-lt"/>
                <a:cs typeface="+mn-lt"/>
              </a:rPr>
              <a:t>Klimawandel</a:t>
            </a:r>
            <a:r>
              <a:rPr lang="en-US" sz="1600" dirty="0">
                <a:latin typeface="Georgia"/>
                <a:ea typeface="+mn-lt"/>
                <a:cs typeface="+mn-lt"/>
              </a:rPr>
              <a:t>: </a:t>
            </a:r>
            <a:r>
              <a:rPr lang="en-US" sz="1600" dirty="0" err="1">
                <a:latin typeface="Georgia"/>
                <a:ea typeface="+mn-lt"/>
                <a:cs typeface="+mn-lt"/>
              </a:rPr>
              <a:t>Ursachen</a:t>
            </a:r>
            <a:r>
              <a:rPr lang="en-US" sz="1600" dirty="0">
                <a:latin typeface="Georgia"/>
                <a:ea typeface="+mn-lt"/>
                <a:cs typeface="+mn-lt"/>
              </a:rPr>
              <a:t>, </a:t>
            </a:r>
            <a:r>
              <a:rPr lang="en-US" sz="1600" dirty="0" err="1">
                <a:latin typeface="Georgia"/>
                <a:ea typeface="+mn-lt"/>
                <a:cs typeface="+mn-lt"/>
              </a:rPr>
              <a:t>Folgen</a:t>
            </a:r>
            <a:r>
              <a:rPr lang="en-US" sz="1600" dirty="0">
                <a:latin typeface="Georgia"/>
                <a:ea typeface="+mn-lt"/>
                <a:cs typeface="+mn-lt"/>
              </a:rPr>
              <a:t> und </a:t>
            </a:r>
            <a:r>
              <a:rPr lang="en-US" sz="1600" dirty="0" err="1">
                <a:latin typeface="Georgia"/>
                <a:ea typeface="+mn-lt"/>
                <a:cs typeface="+mn-lt"/>
              </a:rPr>
              <a:t>Handlungsmöglichkeiten</a:t>
            </a:r>
            <a:r>
              <a:rPr lang="en-US" sz="1600" dirty="0">
                <a:latin typeface="Georgia"/>
                <a:ea typeface="+mn-lt"/>
                <a:cs typeface="+mn-lt"/>
              </a:rPr>
              <a:t>“ </a:t>
            </a:r>
            <a:r>
              <a:rPr lang="en-US" sz="1600" dirty="0" err="1">
                <a:latin typeface="Georgia"/>
                <a:ea typeface="+mn-lt"/>
                <a:cs typeface="+mn-lt"/>
              </a:rPr>
              <a:t>soll</a:t>
            </a:r>
            <a:r>
              <a:rPr lang="en-US" sz="1600" dirty="0">
                <a:latin typeface="Georgia"/>
                <a:ea typeface="+mn-lt"/>
                <a:cs typeface="+mn-lt"/>
              </a:rPr>
              <a:t> </a:t>
            </a:r>
            <a:r>
              <a:rPr lang="en-US" sz="1600" dirty="0" err="1">
                <a:latin typeface="Georgia"/>
                <a:ea typeface="+mn-lt"/>
                <a:cs typeface="+mn-lt"/>
              </a:rPr>
              <a:t>knapp</a:t>
            </a:r>
            <a:r>
              <a:rPr lang="en-US" sz="1600" dirty="0">
                <a:latin typeface="Georgia"/>
                <a:ea typeface="+mn-lt"/>
                <a:cs typeface="+mn-lt"/>
              </a:rPr>
              <a:t> und </a:t>
            </a:r>
            <a:r>
              <a:rPr lang="en-US" sz="1600" dirty="0" err="1">
                <a:latin typeface="Georgia"/>
                <a:ea typeface="+mn-lt"/>
                <a:cs typeface="+mn-lt"/>
              </a:rPr>
              <a:t>präzise</a:t>
            </a:r>
            <a:r>
              <a:rPr lang="en-US" sz="1600" dirty="0">
                <a:latin typeface="Georgia"/>
                <a:ea typeface="+mn-lt"/>
                <a:cs typeface="+mn-lt"/>
              </a:rPr>
              <a:t> </a:t>
            </a:r>
            <a:r>
              <a:rPr lang="en-US" sz="1600" dirty="0" err="1">
                <a:latin typeface="Georgia"/>
                <a:ea typeface="+mn-lt"/>
                <a:cs typeface="+mn-lt"/>
              </a:rPr>
              <a:t>zu</a:t>
            </a:r>
            <a:r>
              <a:rPr lang="en-US" sz="1600" dirty="0">
                <a:latin typeface="Georgia"/>
                <a:ea typeface="+mn-lt"/>
                <a:cs typeface="+mn-lt"/>
              </a:rPr>
              <a:t> den </a:t>
            </a:r>
            <a:r>
              <a:rPr lang="en-US" sz="1600" dirty="0" err="1">
                <a:latin typeface="Georgia"/>
                <a:ea typeface="+mn-lt"/>
                <a:cs typeface="+mn-lt"/>
              </a:rPr>
              <a:t>wichtigsten</a:t>
            </a:r>
            <a:r>
              <a:rPr lang="en-US" sz="1600" dirty="0">
                <a:latin typeface="Georgia"/>
                <a:ea typeface="+mn-lt"/>
                <a:cs typeface="+mn-lt"/>
              </a:rPr>
              <a:t> </a:t>
            </a:r>
            <a:r>
              <a:rPr lang="en-US" sz="1600" dirty="0" err="1">
                <a:latin typeface="Georgia"/>
                <a:ea typeface="+mn-lt"/>
                <a:cs typeface="+mn-lt"/>
              </a:rPr>
              <a:t>Fragen</a:t>
            </a:r>
            <a:r>
              <a:rPr lang="en-US" sz="1600" dirty="0">
                <a:latin typeface="Georgia"/>
                <a:ea typeface="+mn-lt"/>
                <a:cs typeface="+mn-lt"/>
              </a:rPr>
              <a:t> des </a:t>
            </a:r>
            <a:r>
              <a:rPr lang="en-US" sz="1600" dirty="0" err="1">
                <a:latin typeface="Georgia"/>
                <a:ea typeface="+mn-lt"/>
                <a:cs typeface="+mn-lt"/>
              </a:rPr>
              <a:t>Klimawandels</a:t>
            </a:r>
            <a:r>
              <a:rPr lang="en-US" sz="1600" dirty="0">
                <a:latin typeface="Georgia"/>
                <a:ea typeface="+mn-lt"/>
                <a:cs typeface="+mn-lt"/>
              </a:rPr>
              <a:t> </a:t>
            </a:r>
            <a:r>
              <a:rPr lang="en-US" sz="1600" dirty="0" err="1">
                <a:latin typeface="Georgia"/>
                <a:ea typeface="+mn-lt"/>
                <a:cs typeface="+mn-lt"/>
              </a:rPr>
              <a:t>informieren</a:t>
            </a:r>
            <a:r>
              <a:rPr lang="en-US" sz="1600" dirty="0">
                <a:latin typeface="Georgia"/>
                <a:ea typeface="+mn-lt"/>
                <a:cs typeface="+mn-lt"/>
              </a:rPr>
              <a:t>. Es </a:t>
            </a:r>
            <a:r>
              <a:rPr lang="en-US" sz="1600" dirty="0" err="1">
                <a:latin typeface="Georgia"/>
                <a:ea typeface="+mn-lt"/>
                <a:cs typeface="+mn-lt"/>
              </a:rPr>
              <a:t>erläutert</a:t>
            </a:r>
            <a:r>
              <a:rPr lang="en-US" sz="1600" dirty="0">
                <a:latin typeface="Georgia"/>
                <a:ea typeface="+mn-lt"/>
                <a:cs typeface="+mn-lt"/>
              </a:rPr>
              <a:t> die </a:t>
            </a:r>
            <a:r>
              <a:rPr lang="en-US" sz="1600" dirty="0" err="1">
                <a:latin typeface="Georgia"/>
                <a:ea typeface="+mn-lt"/>
                <a:cs typeface="+mn-lt"/>
              </a:rPr>
              <a:t>Ursachen</a:t>
            </a:r>
            <a:r>
              <a:rPr lang="en-US" sz="1600" dirty="0">
                <a:latin typeface="Georgia"/>
                <a:ea typeface="+mn-lt"/>
                <a:cs typeface="+mn-lt"/>
              </a:rPr>
              <a:t> des </a:t>
            </a:r>
            <a:r>
              <a:rPr lang="en-US" sz="1600" dirty="0" err="1">
                <a:latin typeface="Georgia"/>
                <a:ea typeface="+mn-lt"/>
                <a:cs typeface="+mn-lt"/>
              </a:rPr>
              <a:t>Klimawandels</a:t>
            </a:r>
            <a:r>
              <a:rPr lang="en-US" sz="1600" dirty="0">
                <a:latin typeface="Georgia"/>
                <a:ea typeface="+mn-lt"/>
                <a:cs typeface="+mn-lt"/>
              </a:rPr>
              <a:t>, die </a:t>
            </a:r>
            <a:r>
              <a:rPr lang="en-US" sz="1600" dirty="0" err="1">
                <a:latin typeface="Georgia"/>
                <a:ea typeface="+mn-lt"/>
                <a:cs typeface="+mn-lt"/>
              </a:rPr>
              <a:t>Folgen</a:t>
            </a:r>
            <a:r>
              <a:rPr lang="en-US" sz="1600" dirty="0">
                <a:latin typeface="Georgia"/>
                <a:ea typeface="+mn-lt"/>
                <a:cs typeface="+mn-lt"/>
              </a:rPr>
              <a:t>, die </a:t>
            </a:r>
            <a:r>
              <a:rPr lang="en-US" sz="1600" dirty="0" err="1">
                <a:latin typeface="Georgia"/>
                <a:ea typeface="+mn-lt"/>
                <a:cs typeface="+mn-lt"/>
              </a:rPr>
              <a:t>dieser</a:t>
            </a:r>
            <a:r>
              <a:rPr lang="en-US" sz="1600" dirty="0">
                <a:latin typeface="Georgia"/>
                <a:ea typeface="+mn-lt"/>
                <a:cs typeface="+mn-lt"/>
              </a:rPr>
              <a:t> </a:t>
            </a:r>
            <a:r>
              <a:rPr lang="en-US" sz="1600" dirty="0" err="1">
                <a:latin typeface="Georgia"/>
                <a:ea typeface="+mn-lt"/>
                <a:cs typeface="+mn-lt"/>
              </a:rPr>
              <a:t>für</a:t>
            </a:r>
            <a:r>
              <a:rPr lang="en-US" sz="1600" dirty="0">
                <a:latin typeface="Georgia"/>
                <a:ea typeface="+mn-lt"/>
                <a:cs typeface="+mn-lt"/>
              </a:rPr>
              <a:t> Mensch und Umwelt hat und </a:t>
            </a:r>
            <a:r>
              <a:rPr lang="en-US" sz="1600" dirty="0" err="1">
                <a:latin typeface="Georgia"/>
                <a:ea typeface="+mn-lt"/>
                <a:cs typeface="+mn-lt"/>
              </a:rPr>
              <a:t>zeigt</a:t>
            </a:r>
            <a:r>
              <a:rPr lang="en-US" sz="1600" dirty="0">
                <a:latin typeface="Georgia"/>
                <a:ea typeface="+mn-lt"/>
                <a:cs typeface="+mn-lt"/>
              </a:rPr>
              <a:t> </a:t>
            </a:r>
            <a:r>
              <a:rPr lang="en-US" sz="1600" dirty="0" err="1">
                <a:latin typeface="Georgia"/>
                <a:ea typeface="+mn-lt"/>
                <a:cs typeface="+mn-lt"/>
              </a:rPr>
              <a:t>Handlungsmöglichkeiten</a:t>
            </a:r>
            <a:r>
              <a:rPr lang="en-US" sz="1600" dirty="0">
                <a:latin typeface="Georgia"/>
                <a:ea typeface="+mn-lt"/>
                <a:cs typeface="+mn-lt"/>
              </a:rPr>
              <a:t> </a:t>
            </a:r>
            <a:r>
              <a:rPr lang="en-US" sz="1600" dirty="0" err="1">
                <a:latin typeface="Georgia"/>
                <a:ea typeface="+mn-lt"/>
                <a:cs typeface="+mn-lt"/>
              </a:rPr>
              <a:t>zur</a:t>
            </a:r>
            <a:r>
              <a:rPr lang="en-US" sz="1600" dirty="0">
                <a:latin typeface="Georgia"/>
                <a:ea typeface="+mn-lt"/>
                <a:cs typeface="+mn-lt"/>
              </a:rPr>
              <a:t> </a:t>
            </a:r>
            <a:r>
              <a:rPr lang="en-US" sz="1600" dirty="0" err="1">
                <a:latin typeface="Georgia"/>
                <a:ea typeface="+mn-lt"/>
                <a:cs typeface="+mn-lt"/>
              </a:rPr>
              <a:t>Vermeidung</a:t>
            </a:r>
            <a:r>
              <a:rPr lang="en-US" sz="1600" dirty="0">
                <a:latin typeface="Georgia"/>
                <a:ea typeface="+mn-lt"/>
                <a:cs typeface="+mn-lt"/>
              </a:rPr>
              <a:t> </a:t>
            </a:r>
            <a:r>
              <a:rPr lang="en-US" sz="1600" dirty="0" err="1">
                <a:latin typeface="Georgia"/>
                <a:ea typeface="+mn-lt"/>
                <a:cs typeface="+mn-lt"/>
              </a:rPr>
              <a:t>einer</a:t>
            </a:r>
            <a:r>
              <a:rPr lang="en-US" sz="1600" dirty="0">
                <a:latin typeface="Georgia"/>
                <a:ea typeface="+mn-lt"/>
                <a:cs typeface="+mn-lt"/>
              </a:rPr>
              <a:t> </a:t>
            </a:r>
            <a:r>
              <a:rPr lang="en-US" sz="1600" dirty="0" err="1">
                <a:latin typeface="Georgia"/>
                <a:ea typeface="+mn-lt"/>
                <a:cs typeface="+mn-lt"/>
              </a:rPr>
              <a:t>weiteren</a:t>
            </a:r>
            <a:r>
              <a:rPr lang="en-US" sz="1600" dirty="0">
                <a:latin typeface="Georgia"/>
                <a:ea typeface="+mn-lt"/>
                <a:cs typeface="+mn-lt"/>
              </a:rPr>
              <a:t> Erd-</a:t>
            </a:r>
            <a:r>
              <a:rPr lang="en-US" sz="1600" dirty="0" err="1">
                <a:latin typeface="Georgia"/>
                <a:ea typeface="+mn-lt"/>
                <a:cs typeface="+mn-lt"/>
              </a:rPr>
              <a:t>Erwärmung</a:t>
            </a:r>
            <a:r>
              <a:rPr lang="en-US" sz="1600" dirty="0">
                <a:latin typeface="Georgia"/>
                <a:ea typeface="+mn-lt"/>
                <a:cs typeface="+mn-lt"/>
              </a:rPr>
              <a:t> auf. Die 22 </a:t>
            </a:r>
            <a:r>
              <a:rPr lang="en-US" sz="1600" dirty="0" err="1">
                <a:latin typeface="Georgia"/>
                <a:ea typeface="+mn-lt"/>
                <a:cs typeface="+mn-lt"/>
              </a:rPr>
              <a:t>wichtigsten</a:t>
            </a:r>
            <a:r>
              <a:rPr lang="en-US" sz="1600" dirty="0">
                <a:latin typeface="Georgia"/>
                <a:ea typeface="+mn-lt"/>
                <a:cs typeface="+mn-lt"/>
              </a:rPr>
              <a:t> </a:t>
            </a:r>
            <a:r>
              <a:rPr lang="en-US" sz="1600" dirty="0" err="1">
                <a:latin typeface="Georgia"/>
                <a:ea typeface="+mn-lt"/>
                <a:cs typeface="+mn-lt"/>
              </a:rPr>
              <a:t>Aspekte</a:t>
            </a:r>
            <a:r>
              <a:rPr lang="en-US" sz="1600" dirty="0">
                <a:latin typeface="Georgia"/>
                <a:ea typeface="+mn-lt"/>
                <a:cs typeface="+mn-lt"/>
              </a:rPr>
              <a:t> </a:t>
            </a:r>
            <a:r>
              <a:rPr lang="en-US" sz="1600" dirty="0" err="1">
                <a:latin typeface="Georgia"/>
                <a:ea typeface="+mn-lt"/>
                <a:cs typeface="+mn-lt"/>
              </a:rPr>
              <a:t>werden</a:t>
            </a:r>
            <a:r>
              <a:rPr lang="en-US" sz="1600" dirty="0">
                <a:latin typeface="Georgia"/>
                <a:ea typeface="+mn-lt"/>
                <a:cs typeface="+mn-lt"/>
              </a:rPr>
              <a:t> </a:t>
            </a:r>
            <a:r>
              <a:rPr lang="en-US" sz="1600" dirty="0" err="1">
                <a:latin typeface="Georgia"/>
                <a:ea typeface="+mn-lt"/>
                <a:cs typeface="+mn-lt"/>
              </a:rPr>
              <a:t>jeweils</a:t>
            </a:r>
            <a:r>
              <a:rPr lang="en-US" sz="1600" dirty="0">
                <a:latin typeface="Georgia"/>
                <a:ea typeface="+mn-lt"/>
                <a:cs typeface="+mn-lt"/>
              </a:rPr>
              <a:t> </a:t>
            </a:r>
            <a:r>
              <a:rPr lang="en-US" sz="1600" dirty="0" err="1">
                <a:latin typeface="Georgia"/>
                <a:ea typeface="+mn-lt"/>
                <a:cs typeface="+mn-lt"/>
              </a:rPr>
              <a:t>mit</a:t>
            </a:r>
            <a:r>
              <a:rPr lang="en-US" sz="1600" dirty="0">
                <a:latin typeface="Georgia"/>
                <a:ea typeface="+mn-lt"/>
                <a:cs typeface="+mn-lt"/>
              </a:rPr>
              <a:t> </a:t>
            </a:r>
            <a:r>
              <a:rPr lang="en-US" sz="1600" dirty="0" err="1">
                <a:latin typeface="Georgia"/>
                <a:ea typeface="+mn-lt"/>
                <a:cs typeface="+mn-lt"/>
              </a:rPr>
              <a:t>einer</a:t>
            </a:r>
            <a:r>
              <a:rPr lang="en-US" sz="1600" dirty="0">
                <a:latin typeface="Georgia"/>
                <a:ea typeface="+mn-lt"/>
                <a:cs typeface="+mn-lt"/>
              </a:rPr>
              <a:t> </a:t>
            </a:r>
            <a:r>
              <a:rPr lang="en-US" sz="1600" dirty="0" err="1">
                <a:latin typeface="Georgia"/>
                <a:ea typeface="+mn-lt"/>
                <a:cs typeface="+mn-lt"/>
              </a:rPr>
              <a:t>Grafik</a:t>
            </a:r>
            <a:r>
              <a:rPr lang="en-US" sz="1600" dirty="0">
                <a:latin typeface="Georgia"/>
                <a:ea typeface="+mn-lt"/>
                <a:cs typeface="+mn-lt"/>
              </a:rPr>
              <a:t> </a:t>
            </a:r>
            <a:r>
              <a:rPr lang="en-US" sz="1600" dirty="0" err="1">
                <a:latin typeface="Georgia"/>
                <a:ea typeface="+mn-lt"/>
                <a:cs typeface="+mn-lt"/>
              </a:rPr>
              <a:t>dargestellt</a:t>
            </a:r>
            <a:r>
              <a:rPr lang="en-US" sz="1600" dirty="0">
                <a:latin typeface="Georgia"/>
                <a:ea typeface="+mn-lt"/>
                <a:cs typeface="+mn-lt"/>
              </a:rPr>
              <a:t>.</a:t>
            </a:r>
          </a:p>
          <a:p>
            <a:pPr algn="l"/>
            <a:endParaRPr lang="en-US" sz="1600" dirty="0">
              <a:latin typeface="Georgia"/>
              <a:cs typeface="Calibri"/>
            </a:endParaRPr>
          </a:p>
          <a:p>
            <a:pPr algn="l"/>
            <a:r>
              <a:rPr lang="en-US" sz="1600" dirty="0">
                <a:latin typeface="Georgia"/>
                <a:cs typeface="Calibri"/>
              </a:rPr>
              <a:t>Alle </a:t>
            </a:r>
            <a:r>
              <a:rPr lang="en-US" sz="1600" dirty="0" err="1">
                <a:latin typeface="Georgia"/>
                <a:cs typeface="Calibri"/>
              </a:rPr>
              <a:t>Grafiken</a:t>
            </a:r>
            <a:r>
              <a:rPr lang="en-US" sz="1600" dirty="0">
                <a:latin typeface="Georgia"/>
                <a:cs typeface="Calibri"/>
              </a:rPr>
              <a:t> des Factsheets </a:t>
            </a:r>
            <a:r>
              <a:rPr lang="en-US" sz="1600" dirty="0" err="1">
                <a:latin typeface="Georgia"/>
                <a:cs typeface="Calibri"/>
              </a:rPr>
              <a:t>stehen</a:t>
            </a:r>
            <a:r>
              <a:rPr lang="en-US" sz="1600" dirty="0">
                <a:latin typeface="Georgia"/>
                <a:cs typeface="Calibri"/>
              </a:rPr>
              <a:t> </a:t>
            </a:r>
            <a:r>
              <a:rPr lang="en-US" sz="1600" dirty="0" err="1">
                <a:latin typeface="Georgia"/>
                <a:cs typeface="Calibri"/>
              </a:rPr>
              <a:t>unter</a:t>
            </a:r>
            <a:r>
              <a:rPr lang="en-US" sz="1600" dirty="0">
                <a:latin typeface="Georgia"/>
                <a:cs typeface="Calibri"/>
              </a:rPr>
              <a:t> der Creative Commons-</a:t>
            </a:r>
            <a:r>
              <a:rPr lang="en-US" sz="1600" dirty="0" err="1">
                <a:latin typeface="Georgia"/>
                <a:cs typeface="Calibri"/>
              </a:rPr>
              <a:t>Lizenz</a:t>
            </a:r>
            <a:r>
              <a:rPr lang="en-US" sz="1600" dirty="0">
                <a:latin typeface="Georgia"/>
                <a:cs typeface="Calibri"/>
              </a:rPr>
              <a:t> </a:t>
            </a:r>
            <a:br>
              <a:rPr lang="en-US" sz="1600" dirty="0">
                <a:latin typeface="Georgia"/>
                <a:cs typeface="Calibri"/>
              </a:rPr>
            </a:br>
            <a:r>
              <a:rPr lang="en-US" sz="1600" dirty="0">
                <a:latin typeface="Georgia"/>
                <a:cs typeface="Calibri"/>
              </a:rPr>
              <a:t>CC BY-ND 4.0. Sie </a:t>
            </a:r>
            <a:r>
              <a:rPr lang="en-US" sz="1600" dirty="0" err="1">
                <a:latin typeface="Georgia"/>
                <a:cs typeface="Calibri"/>
              </a:rPr>
              <a:t>dürfen</a:t>
            </a:r>
            <a:r>
              <a:rPr lang="en-US" sz="1600" dirty="0">
                <a:latin typeface="Georgia"/>
                <a:cs typeface="Calibri"/>
              </a:rPr>
              <a:t> </a:t>
            </a:r>
            <a:r>
              <a:rPr lang="en-US" sz="1600" dirty="0" err="1">
                <a:latin typeface="Georgia"/>
                <a:cs typeface="Calibri"/>
              </a:rPr>
              <a:t>unter</a:t>
            </a:r>
            <a:r>
              <a:rPr lang="en-US" sz="1600" dirty="0">
                <a:latin typeface="Georgia"/>
                <a:cs typeface="Calibri"/>
              </a:rPr>
              <a:t> </a:t>
            </a:r>
            <a:r>
              <a:rPr lang="en-US" sz="1600" dirty="0" err="1">
                <a:latin typeface="Georgia"/>
                <a:cs typeface="Calibri"/>
              </a:rPr>
              <a:t>Nennung</a:t>
            </a:r>
            <a:r>
              <a:rPr lang="en-US" sz="1600" dirty="0">
                <a:latin typeface="Georgia"/>
                <a:cs typeface="Calibri"/>
              </a:rPr>
              <a:t> des </a:t>
            </a:r>
            <a:r>
              <a:rPr lang="en-US" sz="1600" dirty="0" err="1">
                <a:latin typeface="Georgia"/>
                <a:cs typeface="Calibri"/>
              </a:rPr>
              <a:t>Urhebers</a:t>
            </a:r>
            <a:r>
              <a:rPr lang="en-US" sz="1600" dirty="0">
                <a:latin typeface="Georgia"/>
                <a:cs typeface="Calibri"/>
              </a:rPr>
              <a:t> "Leopoldina/Infografiker.com" in </a:t>
            </a:r>
            <a:r>
              <a:rPr lang="en-US" sz="1600" dirty="0" err="1">
                <a:latin typeface="Georgia"/>
                <a:cs typeface="Calibri"/>
              </a:rPr>
              <a:t>unveränderter</a:t>
            </a:r>
            <a:r>
              <a:rPr lang="en-US" sz="1600" dirty="0">
                <a:latin typeface="Georgia"/>
                <a:cs typeface="Calibri"/>
              </a:rPr>
              <a:t> Form </a:t>
            </a:r>
            <a:r>
              <a:rPr lang="en-US" sz="1600" dirty="0" err="1">
                <a:latin typeface="Georgia"/>
                <a:cs typeface="Calibri"/>
              </a:rPr>
              <a:t>frei</a:t>
            </a:r>
            <a:r>
              <a:rPr lang="en-US" sz="1600" dirty="0">
                <a:latin typeface="Georgia"/>
                <a:cs typeface="Calibri"/>
              </a:rPr>
              <a:t> </a:t>
            </a:r>
            <a:r>
              <a:rPr lang="en-US" sz="1600" dirty="0" err="1">
                <a:latin typeface="Georgia"/>
                <a:cs typeface="Calibri"/>
              </a:rPr>
              <a:t>verwendet</a:t>
            </a:r>
            <a:r>
              <a:rPr lang="en-US" sz="1600" dirty="0">
                <a:latin typeface="Georgia"/>
                <a:cs typeface="Calibri"/>
              </a:rPr>
              <a:t> </a:t>
            </a:r>
            <a:r>
              <a:rPr lang="en-US" sz="1600" dirty="0" err="1">
                <a:latin typeface="Georgia"/>
                <a:cs typeface="Calibri"/>
              </a:rPr>
              <a:t>werden</a:t>
            </a:r>
            <a:r>
              <a:rPr lang="en-US" sz="1600" dirty="0">
                <a:latin typeface="Georgia"/>
                <a:cs typeface="Calibri"/>
              </a:rPr>
              <a:t>.</a:t>
            </a:r>
          </a:p>
          <a:p>
            <a:pPr algn="l"/>
            <a:endParaRPr lang="en-US" sz="1600" dirty="0">
              <a:latin typeface="Georgia"/>
              <a:cs typeface="Calibri"/>
            </a:endParaRPr>
          </a:p>
          <a:p>
            <a:pPr algn="l"/>
            <a:r>
              <a:rPr lang="en-US" sz="1600" dirty="0">
                <a:latin typeface="Georgia"/>
                <a:cs typeface="Calibri"/>
              </a:rPr>
              <a:t>Das </a:t>
            </a:r>
            <a:r>
              <a:rPr lang="en-US" sz="1600" dirty="0" err="1">
                <a:latin typeface="Georgia"/>
                <a:cs typeface="Calibri"/>
              </a:rPr>
              <a:t>vollständige</a:t>
            </a:r>
            <a:r>
              <a:rPr lang="en-US" sz="1600" dirty="0">
                <a:latin typeface="Georgia"/>
                <a:cs typeface="Calibri"/>
              </a:rPr>
              <a:t> Factsheet der Leopoldina </a:t>
            </a:r>
            <a:r>
              <a:rPr lang="en-US" sz="1600" dirty="0" err="1">
                <a:latin typeface="Georgia"/>
                <a:cs typeface="Calibri"/>
              </a:rPr>
              <a:t>zum</a:t>
            </a:r>
            <a:r>
              <a:rPr lang="en-US" sz="1600" dirty="0">
                <a:latin typeface="Georgia"/>
                <a:cs typeface="Calibri"/>
              </a:rPr>
              <a:t> </a:t>
            </a:r>
            <a:r>
              <a:rPr lang="en-US" sz="1600" dirty="0" err="1">
                <a:latin typeface="Georgia"/>
                <a:cs typeface="Calibri"/>
              </a:rPr>
              <a:t>Klimawandel</a:t>
            </a:r>
            <a:r>
              <a:rPr lang="en-US" sz="1600" dirty="0">
                <a:latin typeface="Georgia"/>
                <a:cs typeface="Calibri"/>
              </a:rPr>
              <a:t> </a:t>
            </a:r>
            <a:r>
              <a:rPr lang="en-US" sz="1600" dirty="0" err="1">
                <a:latin typeface="Georgia"/>
                <a:cs typeface="Calibri"/>
              </a:rPr>
              <a:t>steht</a:t>
            </a:r>
            <a:r>
              <a:rPr lang="en-US" sz="1600" dirty="0">
                <a:latin typeface="Georgia"/>
                <a:cs typeface="Calibri"/>
              </a:rPr>
              <a:t> </a:t>
            </a:r>
            <a:r>
              <a:rPr lang="en-US" sz="1600" dirty="0" err="1">
                <a:latin typeface="Georgia"/>
                <a:cs typeface="Calibri"/>
              </a:rPr>
              <a:t>zum</a:t>
            </a:r>
            <a:r>
              <a:rPr lang="en-US" sz="1600" dirty="0">
                <a:latin typeface="Georgia"/>
                <a:cs typeface="Calibri"/>
              </a:rPr>
              <a:t> Download </a:t>
            </a:r>
            <a:r>
              <a:rPr lang="en-US" sz="1600" dirty="0" err="1">
                <a:latin typeface="Georgia"/>
                <a:cs typeface="Calibri"/>
              </a:rPr>
              <a:t>zur</a:t>
            </a:r>
            <a:r>
              <a:rPr lang="en-US" sz="1600" dirty="0">
                <a:latin typeface="Georgia"/>
                <a:cs typeface="Calibri"/>
              </a:rPr>
              <a:t> </a:t>
            </a:r>
            <a:r>
              <a:rPr lang="en-US" sz="1600" dirty="0" err="1">
                <a:latin typeface="Georgia"/>
                <a:cs typeface="Calibri"/>
              </a:rPr>
              <a:t>Verfügung</a:t>
            </a:r>
            <a:r>
              <a:rPr lang="en-US" sz="1600" dirty="0">
                <a:latin typeface="Georgia"/>
                <a:cs typeface="Calibri"/>
              </a:rPr>
              <a:t> </a:t>
            </a:r>
            <a:r>
              <a:rPr lang="en-US" sz="1600" dirty="0" err="1">
                <a:latin typeface="Georgia"/>
                <a:cs typeface="Calibri"/>
              </a:rPr>
              <a:t>unter</a:t>
            </a:r>
            <a:r>
              <a:rPr lang="en-US" sz="1600" dirty="0">
                <a:latin typeface="Georgia"/>
                <a:cs typeface="Calibri"/>
              </a:rPr>
              <a:t>:</a:t>
            </a:r>
          </a:p>
          <a:p>
            <a:pPr algn="l"/>
            <a:endParaRPr lang="en-US" sz="1600" dirty="0">
              <a:latin typeface="Georgia"/>
              <a:cs typeface="Calibri"/>
            </a:endParaRPr>
          </a:p>
          <a:p>
            <a:pPr algn="l"/>
            <a:r>
              <a:rPr lang="en-US" sz="1600" dirty="0">
                <a:latin typeface="Georgia"/>
                <a:ea typeface="+mn-lt"/>
                <a:cs typeface="+mn-lt"/>
              </a:rPr>
              <a:t>https://www.leopoldina.org/publikationen/detailansicht/publication/klimawandel-ursachen-folgen-und-handlungsmoeglichkeiten-2021/</a:t>
            </a:r>
            <a:br>
              <a:rPr lang="en-US" sz="1600" dirty="0">
                <a:latin typeface="Georgia"/>
                <a:ea typeface="+mn-lt"/>
                <a:cs typeface="+mn-lt"/>
              </a:rPr>
            </a:br>
            <a:endParaRPr lang="en-US" sz="1600" dirty="0">
              <a:latin typeface="Georgia"/>
              <a:ea typeface="+mn-lt"/>
              <a:cs typeface="+mn-lt"/>
            </a:endParaRPr>
          </a:p>
          <a:p>
            <a:pPr algn="l"/>
            <a:r>
              <a:rPr lang="en-US" sz="1600" dirty="0">
                <a:latin typeface="Georgia"/>
                <a:ea typeface="+mn-lt"/>
                <a:cs typeface="+mn-lt"/>
              </a:rPr>
              <a:t>Es </a:t>
            </a:r>
            <a:r>
              <a:rPr lang="en-US" sz="1600" dirty="0" err="1">
                <a:latin typeface="Georgia"/>
                <a:ea typeface="+mn-lt"/>
                <a:cs typeface="+mn-lt"/>
              </a:rPr>
              <a:t>enthält</a:t>
            </a:r>
            <a:r>
              <a:rPr lang="en-US" sz="1600" dirty="0">
                <a:latin typeface="Georgia"/>
                <a:ea typeface="+mn-lt"/>
                <a:cs typeface="+mn-lt"/>
              </a:rPr>
              <a:t> weitere </a:t>
            </a:r>
            <a:r>
              <a:rPr lang="en-US" sz="1600" dirty="0" err="1">
                <a:latin typeface="Georgia"/>
                <a:ea typeface="+mn-lt"/>
                <a:cs typeface="+mn-lt"/>
              </a:rPr>
              <a:t>Informationen</a:t>
            </a:r>
            <a:r>
              <a:rPr lang="en-US" sz="1600" dirty="0">
                <a:latin typeface="Georgia"/>
                <a:ea typeface="+mn-lt"/>
                <a:cs typeface="+mn-lt"/>
              </a:rPr>
              <a:t> und </a:t>
            </a:r>
            <a:r>
              <a:rPr lang="en-US" sz="1600" dirty="0" err="1">
                <a:latin typeface="Georgia"/>
                <a:ea typeface="+mn-lt"/>
                <a:cs typeface="+mn-lt"/>
              </a:rPr>
              <a:t>Erläuterungen</a:t>
            </a:r>
            <a:r>
              <a:rPr lang="en-US" sz="1600" dirty="0">
                <a:latin typeface="Georgia"/>
                <a:ea typeface="+mn-lt"/>
                <a:cs typeface="+mn-lt"/>
              </a:rPr>
              <a:t> </a:t>
            </a:r>
            <a:r>
              <a:rPr lang="en-US" sz="1600" dirty="0" err="1">
                <a:latin typeface="Georgia"/>
                <a:ea typeface="+mn-lt"/>
                <a:cs typeface="+mn-lt"/>
              </a:rPr>
              <a:t>zum</a:t>
            </a:r>
            <a:r>
              <a:rPr lang="en-US" sz="1600" dirty="0">
                <a:latin typeface="Georgia"/>
                <a:ea typeface="+mn-lt"/>
                <a:cs typeface="+mn-lt"/>
              </a:rPr>
              <a:t> Thema.</a:t>
            </a:r>
          </a:p>
        </p:txBody>
      </p:sp>
    </p:spTree>
    <p:extLst>
      <p:ext uri="{BB962C8B-B14F-4D97-AF65-F5344CB8AC3E}">
        <p14:creationId xmlns:p14="http://schemas.microsoft.com/office/powerpoint/2010/main" val="407457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6"/>
            <a:ext cx="8353425" cy="5087567"/>
          </a:xfrm>
        </p:spPr>
      </p:pic>
    </p:spTree>
    <p:extLst>
      <p:ext uri="{BB962C8B-B14F-4D97-AF65-F5344CB8AC3E}">
        <p14:creationId xmlns:p14="http://schemas.microsoft.com/office/powerpoint/2010/main" val="74824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srcRect l="2253" r="2253"/>
          <a:stretch>
            <a:fillRect/>
          </a:stretch>
        </p:blipFill>
        <p:spPr>
          <a:xfrm>
            <a:off x="395288" y="549275"/>
            <a:ext cx="8353425" cy="5327650"/>
          </a:xfrm>
        </p:spPr>
      </p:pic>
    </p:spTree>
    <p:extLst>
      <p:ext uri="{BB962C8B-B14F-4D97-AF65-F5344CB8AC3E}">
        <p14:creationId xmlns:p14="http://schemas.microsoft.com/office/powerpoint/2010/main" val="14212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397" r="-28397"/>
          <a:stretch/>
        </p:blipFill>
        <p:spPr/>
      </p:pic>
    </p:spTree>
    <p:extLst>
      <p:ext uri="{BB962C8B-B14F-4D97-AF65-F5344CB8AC3E}">
        <p14:creationId xmlns:p14="http://schemas.microsoft.com/office/powerpoint/2010/main" val="53297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3" r="2253"/>
          <a:stretch>
            <a:fillRect/>
          </a:stretch>
        </p:blipFill>
        <p:spPr/>
      </p:pic>
    </p:spTree>
    <p:extLst>
      <p:ext uri="{BB962C8B-B14F-4D97-AF65-F5344CB8AC3E}">
        <p14:creationId xmlns:p14="http://schemas.microsoft.com/office/powerpoint/2010/main" val="237676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3" r="2253"/>
          <a:stretch>
            <a:fillRect/>
          </a:stretch>
        </p:blipFill>
        <p:spPr/>
      </p:pic>
    </p:spTree>
    <p:extLst>
      <p:ext uri="{BB962C8B-B14F-4D97-AF65-F5344CB8AC3E}">
        <p14:creationId xmlns:p14="http://schemas.microsoft.com/office/powerpoint/2010/main" val="13000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38" y="476672"/>
            <a:ext cx="6141648" cy="5707915"/>
          </a:xfrm>
          <a:prstGeom prst="rect">
            <a:avLst/>
          </a:prstGeom>
        </p:spPr>
      </p:pic>
    </p:spTree>
    <p:extLst>
      <p:ext uri="{BB962C8B-B14F-4D97-AF65-F5344CB8AC3E}">
        <p14:creationId xmlns:p14="http://schemas.microsoft.com/office/powerpoint/2010/main" val="280658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9672" y="548681"/>
            <a:ext cx="8706484" cy="5302594"/>
          </a:xfrm>
        </p:spPr>
      </p:pic>
    </p:spTree>
    <p:extLst>
      <p:ext uri="{BB962C8B-B14F-4D97-AF65-F5344CB8AC3E}">
        <p14:creationId xmlns:p14="http://schemas.microsoft.com/office/powerpoint/2010/main" val="262609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536" y="692696"/>
            <a:ext cx="8425185" cy="5131272"/>
          </a:xfrm>
        </p:spPr>
      </p:pic>
    </p:spTree>
    <p:extLst>
      <p:ext uri="{BB962C8B-B14F-4D97-AF65-F5344CB8AC3E}">
        <p14:creationId xmlns:p14="http://schemas.microsoft.com/office/powerpoint/2010/main" val="251069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23528" y="625612"/>
            <a:ext cx="8504622" cy="5179652"/>
          </a:xfrm>
        </p:spPr>
      </p:pic>
    </p:spTree>
    <p:extLst>
      <p:ext uri="{BB962C8B-B14F-4D97-AF65-F5344CB8AC3E}">
        <p14:creationId xmlns:p14="http://schemas.microsoft.com/office/powerpoint/2010/main" val="261360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0"/>
            <a:ext cx="8496944" cy="5174976"/>
          </a:xfrm>
          <a:prstGeom prst="rect">
            <a:avLst/>
          </a:prstGeom>
        </p:spPr>
      </p:pic>
    </p:spTree>
    <p:extLst>
      <p:ext uri="{BB962C8B-B14F-4D97-AF65-F5344CB8AC3E}">
        <p14:creationId xmlns:p14="http://schemas.microsoft.com/office/powerpoint/2010/main" val="93749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6" r="2226"/>
          <a:stretch>
            <a:fillRect/>
          </a:stretch>
        </p:blipFill>
        <p:spPr/>
      </p:pic>
    </p:spTree>
    <p:extLst>
      <p:ext uri="{BB962C8B-B14F-4D97-AF65-F5344CB8AC3E}">
        <p14:creationId xmlns:p14="http://schemas.microsoft.com/office/powerpoint/2010/main" val="161614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6" r="2226"/>
          <a:stretch>
            <a:fillRect/>
          </a:stretch>
        </p:blipFill>
        <p:spPr/>
      </p:pic>
    </p:spTree>
    <p:extLst>
      <p:ext uri="{BB962C8B-B14F-4D97-AF65-F5344CB8AC3E}">
        <p14:creationId xmlns:p14="http://schemas.microsoft.com/office/powerpoint/2010/main" val="2610651841"/>
      </p:ext>
    </p:extLst>
  </p:cSld>
  <p:clrMapOvr>
    <a:masterClrMapping/>
  </p:clrMapOvr>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D0AB02"/>
      </a:accent1>
      <a:accent2>
        <a:srgbClr val="132470"/>
      </a:accent2>
      <a:accent3>
        <a:srgbClr val="FFFFFF"/>
      </a:accent3>
      <a:accent4>
        <a:srgbClr val="000000"/>
      </a:accent4>
      <a:accent5>
        <a:srgbClr val="E4D2AA"/>
      </a:accent5>
      <a:accent6>
        <a:srgbClr val="102065"/>
      </a:accent6>
      <a:hlink>
        <a:srgbClr val="009999"/>
      </a:hlink>
      <a:folHlink>
        <a:srgbClr val="99CC00"/>
      </a:folHlink>
    </a:clrScheme>
    <a:fontScheme name="Standarddesign">
      <a:majorFont>
        <a:latin typeface="Georgia"/>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B08B39D4704554EA7D1E18D06204425" ma:contentTypeVersion="18" ma:contentTypeDescription="Ein neues Dokument erstellen." ma:contentTypeScope="" ma:versionID="db2cf1e6092ee918e492c63826bcd06b">
  <xsd:schema xmlns:xsd="http://www.w3.org/2001/XMLSchema" xmlns:xs="http://www.w3.org/2001/XMLSchema" xmlns:p="http://schemas.microsoft.com/office/2006/metadata/properties" xmlns:ns2="acf7443c-44c7-4cd1-b86f-3380536906f5" xmlns:ns3="a4c3a5d4-c8ab-4bc8-96aa-ada0cb200142" targetNamespace="http://schemas.microsoft.com/office/2006/metadata/properties" ma:root="true" ma:fieldsID="f235d29b29fbf956b93fb9acaeb694d0" ns2:_="" ns3:_="">
    <xsd:import namespace="acf7443c-44c7-4cd1-b86f-3380536906f5"/>
    <xsd:import namespace="a4c3a5d4-c8ab-4bc8-96aa-ada0cb2001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Wichtig" minOccurs="0"/>
                <xsd:element ref="ns2:z3rh"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7443c-44c7-4cd1-b86f-338053690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Wichtig" ma:index="20" nillable="true" ma:displayName="Wichtig" ma:default="0" ma:format="Dropdown" ma:indexed="true" ma:internalName="Wichtig">
      <xsd:simpleType>
        <xsd:restriction base="dms:Boolean"/>
      </xsd:simpleType>
    </xsd:element>
    <xsd:element name="z3rh" ma:index="21" nillable="true" ma:displayName="Text" ma:internalName="z3rh">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c3a5d4-c8ab-4bc8-96aa-ada0cb200142"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z3rh xmlns="acf7443c-44c7-4cd1-b86f-3380536906f5" xsi:nil="true"/>
    <Wichtig xmlns="acf7443c-44c7-4cd1-b86f-3380536906f5">false</Wichtig>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FADCDB-F7CE-4308-9415-E347277D2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7443c-44c7-4cd1-b86f-3380536906f5"/>
    <ds:schemaRef ds:uri="a4c3a5d4-c8ab-4bc8-96aa-ada0cb200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BD2C3-58BF-4F3D-B516-D2FD75244C9A}">
  <ds:schemaRefs>
    <ds:schemaRef ds:uri="http://purl.org/dc/elements/1.1/"/>
    <ds:schemaRef ds:uri="http://schemas.microsoft.com/office/2006/documentManagement/types"/>
    <ds:schemaRef ds:uri="acf7443c-44c7-4cd1-b86f-3380536906f5"/>
    <ds:schemaRef ds:uri="http://purl.org/dc/terms/"/>
    <ds:schemaRef ds:uri="http://schemas.openxmlformats.org/package/2006/metadata/core-properties"/>
    <ds:schemaRef ds:uri="http://purl.org/dc/dcmitype/"/>
    <ds:schemaRef ds:uri="http://schemas.microsoft.com/office/infopath/2007/PartnerControls"/>
    <ds:schemaRef ds:uri="a4c3a5d4-c8ab-4bc8-96aa-ada0cb20014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CC46C64-5774-43AA-B4AB-6FCABD4A2F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1221</Words>
  <Application>Microsoft Office PowerPoint</Application>
  <PresentationFormat>Bildschirmpräsentation (4:3)</PresentationFormat>
  <Paragraphs>53</Paragraphs>
  <Slides>24</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ＭＳ Ｐゴシック</vt:lpstr>
      <vt:lpstr>Arial</vt:lpstr>
      <vt:lpstr>Calibri</vt:lpstr>
      <vt:lpstr>Georgia</vt:lpstr>
      <vt:lpstr>TheSansSemiLight-Plain</vt:lpstr>
      <vt:lpstr>Standarddesign</vt:lpstr>
      <vt:lpstr>Klimawandel: Ursachen,  Folgen &amp; Handlungmöglichkeiten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Leopoldina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Leopoldina – Corporate Design Relaunch</dc:title>
  <dc:creator>Mengel, Johannes</dc:creator>
  <cp:lastModifiedBy>Mengel, Johannes</cp:lastModifiedBy>
  <cp:revision>213</cp:revision>
  <dcterms:created xsi:type="dcterms:W3CDTF">2008-12-02T16:28:31Z</dcterms:created>
  <dcterms:modified xsi:type="dcterms:W3CDTF">2021-12-02T13:11:55Z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0x0101004B08B39D4704554EA7D1E18D06204425</vt:lpwstr>
  </property>
</Properties>
</file>