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8"/>
  </p:notesMasterIdLst>
  <p:sldIdLst>
    <p:sldId id="256" r:id="rId5"/>
    <p:sldId id="281" r:id="rId6"/>
    <p:sldId id="284" r:id="rId7"/>
    <p:sldId id="283" r:id="rId8"/>
    <p:sldId id="285" r:id="rId9"/>
    <p:sldId id="282" r:id="rId10"/>
    <p:sldId id="286" r:id="rId11"/>
    <p:sldId id="287" r:id="rId12"/>
    <p:sldId id="289" r:id="rId13"/>
    <p:sldId id="296" r:id="rId14"/>
    <p:sldId id="294" r:id="rId15"/>
    <p:sldId id="292" r:id="rId16"/>
    <p:sldId id="293" r:id="rId17"/>
    <p:sldId id="290" r:id="rId18"/>
    <p:sldId id="291" r:id="rId19"/>
    <p:sldId id="298" r:id="rId20"/>
    <p:sldId id="299" r:id="rId21"/>
    <p:sldId id="300" r:id="rId22"/>
    <p:sldId id="306" r:id="rId23"/>
    <p:sldId id="301" r:id="rId24"/>
    <p:sldId id="302" r:id="rId25"/>
    <p:sldId id="305" r:id="rId26"/>
    <p:sldId id="304" r:id="rId27"/>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heSansSemiLight-Plain"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heSansSemiLight-Plain"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3170"/>
    <a:srgbClr val="D52B6F"/>
    <a:srgbClr val="D5BD11"/>
    <a:srgbClr val="33588D"/>
    <a:srgbClr val="8D3E09"/>
    <a:srgbClr val="85920B"/>
    <a:srgbClr val="737373"/>
    <a:srgbClr val="0532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D7556-D51E-B8F4-E4F2-162E990DA119}" v="28" dt="2021-06-03T14:06:52.582"/>
    <p1510:client id="{EA0D17E3-39E8-F1EC-90A7-455E0A8AD2C4}" v="88" dt="2021-06-02T13:42:46.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82" autoAdjust="0"/>
    <p:restoredTop sz="86410"/>
  </p:normalViewPr>
  <p:slideViewPr>
    <p:cSldViewPr>
      <p:cViewPr varScale="1">
        <p:scale>
          <a:sx n="143" d="100"/>
          <a:sy n="143" d="100"/>
        </p:scale>
        <p:origin x="2237" y="91"/>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5" d="100"/>
          <a:sy n="125" d="100"/>
        </p:scale>
        <p:origin x="4930"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ngel, Johannes" userId="S::johannes.mengel@leopoldina.org::7cd4308f-5218-495f-9918-91ebc2d9faac" providerId="AD" clId="Web-{EA0D17E3-39E8-F1EC-90A7-455E0A8AD2C4}"/>
    <pc:docChg chg="delSld modSld">
      <pc:chgData name="Mengel, Johannes" userId="S::johannes.mengel@leopoldina.org::7cd4308f-5218-495f-9918-91ebc2d9faac" providerId="AD" clId="Web-{EA0D17E3-39E8-F1EC-90A7-455E0A8AD2C4}" dt="2021-06-02T13:42:46.253" v="86" actId="20577"/>
      <pc:docMkLst>
        <pc:docMk/>
      </pc:docMkLst>
      <pc:sldChg chg="modSp">
        <pc:chgData name="Mengel, Johannes" userId="S::johannes.mengel@leopoldina.org::7cd4308f-5218-495f-9918-91ebc2d9faac" providerId="AD" clId="Web-{EA0D17E3-39E8-F1EC-90A7-455E0A8AD2C4}" dt="2021-06-02T13:42:46.253" v="86" actId="20577"/>
        <pc:sldMkLst>
          <pc:docMk/>
          <pc:sldMk cId="0" sldId="256"/>
        </pc:sldMkLst>
        <pc:spChg chg="mod">
          <ac:chgData name="Mengel, Johannes" userId="S::johannes.mengel@leopoldina.org::7cd4308f-5218-495f-9918-91ebc2d9faac" providerId="AD" clId="Web-{EA0D17E3-39E8-F1EC-90A7-455E0A8AD2C4}" dt="2021-06-02T13:41:47.018" v="24" actId="20577"/>
          <ac:spMkLst>
            <pc:docMk/>
            <pc:sldMk cId="0" sldId="256"/>
            <ac:spMk id="22530" creationId="{00000000-0000-0000-0000-000000000000}"/>
          </ac:spMkLst>
        </pc:spChg>
        <pc:spChg chg="mod">
          <ac:chgData name="Mengel, Johannes" userId="S::johannes.mengel@leopoldina.org::7cd4308f-5218-495f-9918-91ebc2d9faac" providerId="AD" clId="Web-{EA0D17E3-39E8-F1EC-90A7-455E0A8AD2C4}" dt="2021-06-02T13:42:46.253" v="86" actId="20577"/>
          <ac:spMkLst>
            <pc:docMk/>
            <pc:sldMk cId="0" sldId="256"/>
            <ac:spMk id="22531" creationId="{00000000-0000-0000-0000-000000000000}"/>
          </ac:spMkLst>
        </pc:spChg>
      </pc:sldChg>
      <pc:sldChg chg="del">
        <pc:chgData name="Mengel, Johannes" userId="S::johannes.mengel@leopoldina.org::7cd4308f-5218-495f-9918-91ebc2d9faac" providerId="AD" clId="Web-{EA0D17E3-39E8-F1EC-90A7-455E0A8AD2C4}" dt="2021-06-02T13:34:33.075" v="0"/>
        <pc:sldMkLst>
          <pc:docMk/>
          <pc:sldMk cId="621422185" sldId="268"/>
        </pc:sldMkLst>
      </pc:sldChg>
    </pc:docChg>
  </pc:docChgLst>
  <pc:docChgLst>
    <pc:chgData name="Mengel, Johannes" userId="S::johannes.mengel@leopoldina.org::7cd4308f-5218-495f-9918-91ebc2d9faac" providerId="AD" clId="Web-{DC5A40E9-00FC-4734-FFA3-C80606CD4A01}"/>
    <pc:docChg chg="modSld">
      <pc:chgData name="Mengel, Johannes" userId="S::johannes.mengel@leopoldina.org::7cd4308f-5218-495f-9918-91ebc2d9faac" providerId="AD" clId="Web-{DC5A40E9-00FC-4734-FFA3-C80606CD4A01}" dt="2021-06-03T15:51:00.375" v="12"/>
      <pc:docMkLst>
        <pc:docMk/>
      </pc:docMkLst>
      <pc:sldChg chg="modNotes">
        <pc:chgData name="Mengel, Johannes" userId="S::johannes.mengel@leopoldina.org::7cd4308f-5218-495f-9918-91ebc2d9faac" providerId="AD" clId="Web-{DC5A40E9-00FC-4734-FFA3-C80606CD4A01}" dt="2021-06-03T15:51:00.375" v="12"/>
        <pc:sldMkLst>
          <pc:docMk/>
          <pc:sldMk cId="3069782840" sldId="292"/>
        </pc:sldMkLst>
      </pc:sldChg>
    </pc:docChg>
  </pc:docChgLst>
  <pc:docChgLst>
    <pc:chgData name="Mengel, Johannes" userId="S::johannes.mengel@leopoldina.org::7cd4308f-5218-495f-9918-91ebc2d9faac" providerId="AD" clId="Web-{558D7556-D51E-B8F4-E4F2-162E990DA119}"/>
    <pc:docChg chg="delSld modSld sldOrd">
      <pc:chgData name="Mengel, Johannes" userId="S::johannes.mengel@leopoldina.org::7cd4308f-5218-495f-9918-91ebc2d9faac" providerId="AD" clId="Web-{558D7556-D51E-B8F4-E4F2-162E990DA119}" dt="2021-06-03T14:06:52.582" v="55" actId="14100"/>
      <pc:docMkLst>
        <pc:docMk/>
      </pc:docMkLst>
      <pc:sldChg chg="modSp">
        <pc:chgData name="Mengel, Johannes" userId="S::johannes.mengel@leopoldina.org::7cd4308f-5218-495f-9918-91ebc2d9faac" providerId="AD" clId="Web-{558D7556-D51E-B8F4-E4F2-162E990DA119}" dt="2021-06-03T14:06:52.582" v="55" actId="14100"/>
        <pc:sldMkLst>
          <pc:docMk/>
          <pc:sldMk cId="0" sldId="256"/>
        </pc:sldMkLst>
        <pc:spChg chg="mod">
          <ac:chgData name="Mengel, Johannes" userId="S::johannes.mengel@leopoldina.org::7cd4308f-5218-495f-9918-91ebc2d9faac" providerId="AD" clId="Web-{558D7556-D51E-B8F4-E4F2-162E990DA119}" dt="2021-06-03T14:06:52.582" v="55" actId="14100"/>
          <ac:spMkLst>
            <pc:docMk/>
            <pc:sldMk cId="0" sldId="256"/>
            <ac:spMk id="22532" creationId="{00000000-0000-0000-0000-000000000000}"/>
          </ac:spMkLst>
        </pc:spChg>
      </pc:sldChg>
      <pc:sldChg chg="modNotes">
        <pc:chgData name="Mengel, Johannes" userId="S::johannes.mengel@leopoldina.org::7cd4308f-5218-495f-9918-91ebc2d9faac" providerId="AD" clId="Web-{558D7556-D51E-B8F4-E4F2-162E990DA119}" dt="2021-06-03T13:55:57.649" v="27"/>
        <pc:sldMkLst>
          <pc:docMk/>
          <pc:sldMk cId="2806588676" sldId="281"/>
        </pc:sldMkLst>
      </pc:sldChg>
      <pc:sldChg chg="modNotes">
        <pc:chgData name="Mengel, Johannes" userId="S::johannes.mengel@leopoldina.org::7cd4308f-5218-495f-9918-91ebc2d9faac" providerId="AD" clId="Web-{558D7556-D51E-B8F4-E4F2-162E990DA119}" dt="2021-06-03T14:02:13.345" v="35"/>
        <pc:sldMkLst>
          <pc:docMk/>
          <pc:sldMk cId="937490443" sldId="282"/>
        </pc:sldMkLst>
      </pc:sldChg>
      <pc:sldChg chg="ord modNotes">
        <pc:chgData name="Mengel, Johannes" userId="S::johannes.mengel@leopoldina.org::7cd4308f-5218-495f-9918-91ebc2d9faac" providerId="AD" clId="Web-{558D7556-D51E-B8F4-E4F2-162E990DA119}" dt="2021-06-03T14:01:39.390" v="31"/>
        <pc:sldMkLst>
          <pc:docMk/>
          <pc:sldMk cId="2510699640" sldId="283"/>
        </pc:sldMkLst>
      </pc:sldChg>
      <pc:sldChg chg="ord modNotes">
        <pc:chgData name="Mengel, Johannes" userId="S::johannes.mengel@leopoldina.org::7cd4308f-5218-495f-9918-91ebc2d9faac" providerId="AD" clId="Web-{558D7556-D51E-B8F4-E4F2-162E990DA119}" dt="2021-06-03T13:57:38.108" v="30"/>
        <pc:sldMkLst>
          <pc:docMk/>
          <pc:sldMk cId="2626093091" sldId="284"/>
        </pc:sldMkLst>
      </pc:sldChg>
      <pc:sldChg chg="ord modNotes">
        <pc:chgData name="Mengel, Johannes" userId="S::johannes.mengel@leopoldina.org::7cd4308f-5218-495f-9918-91ebc2d9faac" providerId="AD" clId="Web-{558D7556-D51E-B8F4-E4F2-162E990DA119}" dt="2021-06-03T14:01:55.094" v="32"/>
        <pc:sldMkLst>
          <pc:docMk/>
          <pc:sldMk cId="2613604862" sldId="285"/>
        </pc:sldMkLst>
      </pc:sldChg>
      <pc:sldChg chg="modNotes">
        <pc:chgData name="Mengel, Johannes" userId="S::johannes.mengel@leopoldina.org::7cd4308f-5218-495f-9918-91ebc2d9faac" providerId="AD" clId="Web-{558D7556-D51E-B8F4-E4F2-162E990DA119}" dt="2021-06-03T14:02:40.534" v="37"/>
        <pc:sldMkLst>
          <pc:docMk/>
          <pc:sldMk cId="1616144937" sldId="286"/>
        </pc:sldMkLst>
      </pc:sldChg>
      <pc:sldChg chg="modNotes">
        <pc:chgData name="Mengel, Johannes" userId="S::johannes.mengel@leopoldina.org::7cd4308f-5218-495f-9918-91ebc2d9faac" providerId="AD" clId="Web-{558D7556-D51E-B8F4-E4F2-162E990DA119}" dt="2021-06-03T14:03:59.258" v="38"/>
        <pc:sldMkLst>
          <pc:docMk/>
          <pc:sldMk cId="2610651841" sldId="287"/>
        </pc:sldMkLst>
      </pc:sldChg>
      <pc:sldChg chg="del">
        <pc:chgData name="Mengel, Johannes" userId="S::johannes.mengel@leopoldina.org::7cd4308f-5218-495f-9918-91ebc2d9faac" providerId="AD" clId="Web-{558D7556-D51E-B8F4-E4F2-162E990DA119}" dt="2021-06-03T13:23:18.305" v="19"/>
        <pc:sldMkLst>
          <pc:docMk/>
          <pc:sldMk cId="4208189977" sldId="288"/>
        </pc:sldMkLst>
      </pc:sldChg>
      <pc:sldChg chg="ord modNotes">
        <pc:chgData name="Mengel, Johannes" userId="S::johannes.mengel@leopoldina.org::7cd4308f-5218-495f-9918-91ebc2d9faac" providerId="AD" clId="Web-{558D7556-D51E-B8F4-E4F2-162E990DA119}" dt="2021-06-03T14:04:12.150" v="39"/>
        <pc:sldMkLst>
          <pc:docMk/>
          <pc:sldMk cId="3875705929" sldId="289"/>
        </pc:sldMkLst>
      </pc:sldChg>
      <pc:sldChg chg="ord modNotes">
        <pc:chgData name="Mengel, Johannes" userId="S::johannes.mengel@leopoldina.org::7cd4308f-5218-495f-9918-91ebc2d9faac" providerId="AD" clId="Web-{558D7556-D51E-B8F4-E4F2-162E990DA119}" dt="2021-06-03T14:05:00.809" v="44"/>
        <pc:sldMkLst>
          <pc:docMk/>
          <pc:sldMk cId="608187591" sldId="290"/>
        </pc:sldMkLst>
      </pc:sldChg>
      <pc:sldChg chg="ord">
        <pc:chgData name="Mengel, Johannes" userId="S::johannes.mengel@leopoldina.org::7cd4308f-5218-495f-9918-91ebc2d9faac" providerId="AD" clId="Web-{558D7556-D51E-B8F4-E4F2-162E990DA119}" dt="2021-06-03T13:22:59.585" v="15"/>
        <pc:sldMkLst>
          <pc:docMk/>
          <pc:sldMk cId="883510983" sldId="291"/>
        </pc:sldMkLst>
      </pc:sldChg>
      <pc:sldChg chg="ord modNotes">
        <pc:chgData name="Mengel, Johannes" userId="S::johannes.mengel@leopoldina.org::7cd4308f-5218-495f-9918-91ebc2d9faac" providerId="AD" clId="Web-{558D7556-D51E-B8F4-E4F2-162E990DA119}" dt="2021-06-03T14:04:40.823" v="42"/>
        <pc:sldMkLst>
          <pc:docMk/>
          <pc:sldMk cId="3069782840" sldId="292"/>
        </pc:sldMkLst>
      </pc:sldChg>
      <pc:sldChg chg="ord modNotes">
        <pc:chgData name="Mengel, Johannes" userId="S::johannes.mengel@leopoldina.org::7cd4308f-5218-495f-9918-91ebc2d9faac" providerId="AD" clId="Web-{558D7556-D51E-B8F4-E4F2-162E990DA119}" dt="2021-06-03T14:04:50.386" v="43"/>
        <pc:sldMkLst>
          <pc:docMk/>
          <pc:sldMk cId="4201944648" sldId="293"/>
        </pc:sldMkLst>
      </pc:sldChg>
      <pc:sldChg chg="ord modNotes">
        <pc:chgData name="Mengel, Johannes" userId="S::johannes.mengel@leopoldina.org::7cd4308f-5218-495f-9918-91ebc2d9faac" providerId="AD" clId="Web-{558D7556-D51E-B8F4-E4F2-162E990DA119}" dt="2021-06-03T14:04:32.666" v="41"/>
        <pc:sldMkLst>
          <pc:docMk/>
          <pc:sldMk cId="1822420552" sldId="294"/>
        </pc:sldMkLst>
      </pc:sldChg>
      <pc:sldChg chg="del">
        <pc:chgData name="Mengel, Johannes" userId="S::johannes.mengel@leopoldina.org::7cd4308f-5218-495f-9918-91ebc2d9faac" providerId="AD" clId="Web-{558D7556-D51E-B8F4-E4F2-162E990DA119}" dt="2021-06-03T13:23:20.727" v="20"/>
        <pc:sldMkLst>
          <pc:docMk/>
          <pc:sldMk cId="3112943025" sldId="295"/>
        </pc:sldMkLst>
      </pc:sldChg>
      <pc:sldChg chg="ord modNotes">
        <pc:chgData name="Mengel, Johannes" userId="S::johannes.mengel@leopoldina.org::7cd4308f-5218-495f-9918-91ebc2d9faac" providerId="AD" clId="Web-{558D7556-D51E-B8F4-E4F2-162E990DA119}" dt="2021-06-03T14:04:19.587" v="40"/>
        <pc:sldMkLst>
          <pc:docMk/>
          <pc:sldMk cId="1455755373" sldId="296"/>
        </pc:sldMkLst>
      </pc:sldChg>
      <pc:sldChg chg="del">
        <pc:chgData name="Mengel, Johannes" userId="S::johannes.mengel@leopoldina.org::7cd4308f-5218-495f-9918-91ebc2d9faac" providerId="AD" clId="Web-{558D7556-D51E-B8F4-E4F2-162E990DA119}" dt="2021-06-03T13:23:22.274" v="21"/>
        <pc:sldMkLst>
          <pc:docMk/>
          <pc:sldMk cId="819652128" sldId="297"/>
        </pc:sldMkLst>
      </pc:sldChg>
      <pc:sldChg chg="ord modNotes">
        <pc:chgData name="Mengel, Johannes" userId="S::johannes.mengel@leopoldina.org::7cd4308f-5218-495f-9918-91ebc2d9faac" providerId="AD" clId="Web-{558D7556-D51E-B8F4-E4F2-162E990DA119}" dt="2021-06-03T14:05:13.325" v="45"/>
        <pc:sldMkLst>
          <pc:docMk/>
          <pc:sldMk cId="3338675948" sldId="298"/>
        </pc:sldMkLst>
      </pc:sldChg>
      <pc:sldChg chg="ord">
        <pc:chgData name="Mengel, Johannes" userId="S::johannes.mengel@leopoldina.org::7cd4308f-5218-495f-9918-91ebc2d9faac" providerId="AD" clId="Web-{558D7556-D51E-B8F4-E4F2-162E990DA119}" dt="2021-06-03T13:23:13.680" v="18"/>
        <pc:sldMkLst>
          <pc:docMk/>
          <pc:sldMk cId="2761124607" sldId="299"/>
        </pc:sldMkLst>
      </pc:sldChg>
      <pc:sldChg chg="modNotes">
        <pc:chgData name="Mengel, Johannes" userId="S::johannes.mengel@leopoldina.org::7cd4308f-5218-495f-9918-91ebc2d9faac" providerId="AD" clId="Web-{558D7556-D51E-B8F4-E4F2-162E990DA119}" dt="2021-06-03T14:05:29.092" v="46"/>
        <pc:sldMkLst>
          <pc:docMk/>
          <pc:sldMk cId="3906911079" sldId="300"/>
        </pc:sldMkLst>
      </pc:sldChg>
      <pc:sldChg chg="ord modNotes">
        <pc:chgData name="Mengel, Johannes" userId="S::johannes.mengel@leopoldina.org::7cd4308f-5218-495f-9918-91ebc2d9faac" providerId="AD" clId="Web-{558D7556-D51E-B8F4-E4F2-162E990DA119}" dt="2021-06-03T14:06:00.406" v="50"/>
        <pc:sldMkLst>
          <pc:docMk/>
          <pc:sldMk cId="1421201672" sldId="302"/>
        </pc:sldMkLst>
      </pc:sldChg>
      <pc:sldChg chg="del">
        <pc:chgData name="Mengel, Johannes" userId="S::johannes.mengel@leopoldina.org::7cd4308f-5218-495f-9918-91ebc2d9faac" providerId="AD" clId="Web-{558D7556-D51E-B8F4-E4F2-162E990DA119}" dt="2021-06-03T13:23:50.229" v="26"/>
        <pc:sldMkLst>
          <pc:docMk/>
          <pc:sldMk cId="753470855" sldId="303"/>
        </pc:sldMkLst>
      </pc:sldChg>
      <pc:sldChg chg="modNotes">
        <pc:chgData name="Mengel, Johannes" userId="S::johannes.mengel@leopoldina.org::7cd4308f-5218-495f-9918-91ebc2d9faac" providerId="AD" clId="Web-{558D7556-D51E-B8F4-E4F2-162E990DA119}" dt="2021-06-03T14:06:27.924" v="54"/>
        <pc:sldMkLst>
          <pc:docMk/>
          <pc:sldMk cId="1300003119" sldId="304"/>
        </pc:sldMkLst>
      </pc:sldChg>
      <pc:sldChg chg="ord modNotes">
        <pc:chgData name="Mengel, Johannes" userId="S::johannes.mengel@leopoldina.org::7cd4308f-5218-495f-9918-91ebc2d9faac" providerId="AD" clId="Web-{558D7556-D51E-B8F4-E4F2-162E990DA119}" dt="2021-06-03T14:06:21.017" v="53"/>
        <pc:sldMkLst>
          <pc:docMk/>
          <pc:sldMk cId="2376765759" sldId="305"/>
        </pc:sldMkLst>
      </pc:sldChg>
      <pc:sldChg chg="ord modNotes">
        <pc:chgData name="Mengel, Johannes" userId="S::johannes.mengel@leopoldina.org::7cd4308f-5218-495f-9918-91ebc2d9faac" providerId="AD" clId="Web-{558D7556-D51E-B8F4-E4F2-162E990DA119}" dt="2021-06-03T14:05:47.640" v="49"/>
        <pc:sldMkLst>
          <pc:docMk/>
          <pc:sldMk cId="748241783" sldId="30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de-DE"/>
          </a:p>
        </p:txBody>
      </p:sp>
      <p:sp>
        <p:nvSpPr>
          <p:cNvPr id="256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de-DE"/>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de-DE"/>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731D856A-740E-42F8-AFF8-56B3614D6475}"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Selbst vorstellen</a:t>
            </a:r>
          </a:p>
        </p:txBody>
      </p:sp>
      <p:sp>
        <p:nvSpPr>
          <p:cNvPr id="4" name="Foliennummernplatzhalter 3"/>
          <p:cNvSpPr>
            <a:spLocks noGrp="1"/>
          </p:cNvSpPr>
          <p:nvPr>
            <p:ph type="sldNum" sz="quarter" idx="10"/>
          </p:nvPr>
        </p:nvSpPr>
        <p:spPr/>
        <p:txBody>
          <a:bodyPr/>
          <a:lstStyle/>
          <a:p>
            <a:fld id="{731D856A-740E-42F8-AFF8-56B3614D6475}" type="slidenum">
              <a:rPr lang="de-DE" altLang="de-DE" smtClean="0"/>
              <a:pPr/>
              <a:t>1</a:t>
            </a:fld>
            <a:endParaRPr lang="de-DE" altLang="de-DE"/>
          </a:p>
        </p:txBody>
      </p:sp>
    </p:spTree>
    <p:extLst>
      <p:ext uri="{BB962C8B-B14F-4D97-AF65-F5344CB8AC3E}">
        <p14:creationId xmlns:p14="http://schemas.microsoft.com/office/powerpoint/2010/main" val="738811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Sea level data and satellite measurements show that the sea level has risen by approximately 20 </a:t>
            </a:r>
            <a:r>
              <a:rPr lang="en-US" sz="1200" kern="1200" dirty="0" err="1" smtClean="0">
                <a:solidFill>
                  <a:schemeClr val="tx1"/>
                </a:solidFill>
                <a:effectLst/>
                <a:latin typeface="Arial" charset="0"/>
                <a:ea typeface="ＭＳ Ｐゴシック" charset="0"/>
                <a:cs typeface="ＭＳ Ｐゴシック" charset="0"/>
              </a:rPr>
              <a:t>centimetres</a:t>
            </a:r>
            <a:r>
              <a:rPr lang="en-US" sz="1200" kern="1200" dirty="0" smtClean="0">
                <a:solidFill>
                  <a:schemeClr val="tx1"/>
                </a:solidFill>
                <a:effectLst/>
                <a:latin typeface="Arial" charset="0"/>
                <a:ea typeface="ＭＳ Ｐゴシック" charset="0"/>
                <a:cs typeface="ＭＳ Ｐゴシック" charset="0"/>
              </a:rPr>
              <a:t> since 1900.</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10</a:t>
            </a:fld>
            <a:endParaRPr lang="de-DE" altLang="de-DE"/>
          </a:p>
        </p:txBody>
      </p:sp>
    </p:spTree>
    <p:extLst>
      <p:ext uri="{BB962C8B-B14F-4D97-AF65-F5344CB8AC3E}">
        <p14:creationId xmlns:p14="http://schemas.microsoft.com/office/powerpoint/2010/main" val="226171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The surface area at the North Pole which is covered by ice in summer has been continuously receding for decades.</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11</a:t>
            </a:fld>
            <a:endParaRPr lang="de-DE" altLang="de-DE"/>
          </a:p>
        </p:txBody>
      </p:sp>
    </p:spTree>
    <p:extLst>
      <p:ext uri="{BB962C8B-B14F-4D97-AF65-F5344CB8AC3E}">
        <p14:creationId xmlns:p14="http://schemas.microsoft.com/office/powerpoint/2010/main" val="1574746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Each year, 10,000 selected trees are evaluated for the forest status report. The past years’ drought makes trees more susceptible to pests and has led to an extreme spike in death, particularly of spruces, but also of oak and pine trees.</a:t>
            </a: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731D856A-740E-42F8-AFF8-56B3614D6475}" type="slidenum">
              <a:rPr lang="de-DE" altLang="de-DE"/>
              <a:pPr/>
              <a:t>12</a:t>
            </a:fld>
            <a:endParaRPr lang="de-DE" altLang="de-DE"/>
          </a:p>
        </p:txBody>
      </p:sp>
    </p:spTree>
    <p:extLst>
      <p:ext uri="{BB962C8B-B14F-4D97-AF65-F5344CB8AC3E}">
        <p14:creationId xmlns:p14="http://schemas.microsoft.com/office/powerpoint/2010/main" val="3082421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Between 1985 and 2012, the proportion of damaged corals has risen to about 25%. The reason for coral bleaching and subsequent death is climate warming. By 2050, nearly all coral reefs could be affected.</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13</a:t>
            </a:fld>
            <a:endParaRPr lang="de-DE" altLang="de-DE"/>
          </a:p>
        </p:txBody>
      </p:sp>
    </p:spTree>
    <p:extLst>
      <p:ext uri="{BB962C8B-B14F-4D97-AF65-F5344CB8AC3E}">
        <p14:creationId xmlns:p14="http://schemas.microsoft.com/office/powerpoint/2010/main" val="1733828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The map illustrates the proportion of global grassland which was afflicted by drought in the period between 2004 and 2018.</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14</a:t>
            </a:fld>
            <a:endParaRPr lang="de-DE" altLang="de-DE"/>
          </a:p>
        </p:txBody>
      </p:sp>
    </p:spTree>
    <p:extLst>
      <p:ext uri="{BB962C8B-B14F-4D97-AF65-F5344CB8AC3E}">
        <p14:creationId xmlns:p14="http://schemas.microsoft.com/office/powerpoint/2010/main" val="777330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731D856A-740E-42F8-AFF8-56B3614D6475}" type="slidenum">
              <a:rPr lang="de-DE" altLang="de-DE" smtClean="0"/>
              <a:pPr/>
              <a:t>15</a:t>
            </a:fld>
            <a:endParaRPr lang="de-DE" altLang="de-DE"/>
          </a:p>
        </p:txBody>
      </p:sp>
    </p:spTree>
    <p:extLst>
      <p:ext uri="{BB962C8B-B14F-4D97-AF65-F5344CB8AC3E}">
        <p14:creationId xmlns:p14="http://schemas.microsoft.com/office/powerpoint/2010/main" val="52508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Geological and ecological systems around the globe are losing their equilibrium as a result of climate change. Some of these changes have a reinforcing effect on climate change, making it accelerate to the point that it can no longer be stopped.</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16</a:t>
            </a:fld>
            <a:endParaRPr lang="de-DE" altLang="de-DE"/>
          </a:p>
        </p:txBody>
      </p:sp>
    </p:spTree>
    <p:extLst>
      <p:ext uri="{BB962C8B-B14F-4D97-AF65-F5344CB8AC3E}">
        <p14:creationId xmlns:p14="http://schemas.microsoft.com/office/powerpoint/2010/main" val="3981524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If the global rise in temperature is to be kept to a maximum of 2 degrees, a total of only about 1050 billion </a:t>
            </a:r>
            <a:r>
              <a:rPr lang="en-US" sz="1200" kern="1200" dirty="0" err="1" smtClean="0">
                <a:solidFill>
                  <a:schemeClr val="tx1"/>
                </a:solidFill>
                <a:effectLst/>
                <a:latin typeface="Arial" charset="0"/>
                <a:ea typeface="ＭＳ Ｐゴシック" charset="0"/>
                <a:cs typeface="ＭＳ Ｐゴシック" charset="0"/>
              </a:rPr>
              <a:t>tonnes</a:t>
            </a:r>
            <a:r>
              <a:rPr lang="en-US" sz="1200" kern="1200" dirty="0" smtClean="0">
                <a:solidFill>
                  <a:schemeClr val="tx1"/>
                </a:solidFill>
                <a:effectLst/>
                <a:latin typeface="Arial" charset="0"/>
                <a:ea typeface="ＭＳ Ｐゴシック" charset="0"/>
                <a:cs typeface="ＭＳ Ｐゴシック" charset="0"/>
              </a:rPr>
              <a:t> (</a:t>
            </a:r>
            <a:r>
              <a:rPr lang="en-US" sz="1200" kern="1200" dirty="0" err="1" smtClean="0">
                <a:solidFill>
                  <a:schemeClr val="tx1"/>
                </a:solidFill>
                <a:effectLst/>
                <a:latin typeface="Arial" charset="0"/>
                <a:ea typeface="ＭＳ Ｐゴシック" charset="0"/>
                <a:cs typeface="ＭＳ Ｐゴシック" charset="0"/>
              </a:rPr>
              <a:t>gigatonnes</a:t>
            </a:r>
            <a:r>
              <a:rPr lang="en-US" sz="1200" kern="1200" dirty="0" smtClean="0">
                <a:solidFill>
                  <a:schemeClr val="tx1"/>
                </a:solidFill>
                <a:effectLst/>
                <a:latin typeface="Arial" charset="0"/>
                <a:ea typeface="ＭＳ Ｐゴシック" charset="0"/>
                <a:cs typeface="ＭＳ Ｐゴシック" charset="0"/>
              </a:rPr>
              <a:t>) of CO₂ can still be emitted. Limiting global warming to just 1.5 degrees would mean restricting the total amount of emissions to less than 300 </a:t>
            </a:r>
            <a:r>
              <a:rPr lang="en-US" sz="1200" kern="1200" dirty="0" err="1" smtClean="0">
                <a:solidFill>
                  <a:schemeClr val="tx1"/>
                </a:solidFill>
                <a:effectLst/>
                <a:latin typeface="Arial" charset="0"/>
                <a:ea typeface="ＭＳ Ｐゴシック" charset="0"/>
                <a:cs typeface="ＭＳ Ｐゴシック" charset="0"/>
              </a:rPr>
              <a:t>gigatonnes</a:t>
            </a:r>
            <a:r>
              <a:rPr lang="en-US" sz="1200" kern="1200" dirty="0" smtClean="0">
                <a:solidFill>
                  <a:schemeClr val="tx1"/>
                </a:solidFill>
                <a:effectLst/>
                <a:latin typeface="Arial" charset="0"/>
                <a:ea typeface="ＭＳ Ｐゴシック" charset="0"/>
                <a:cs typeface="ＭＳ Ｐゴシック" charset="0"/>
              </a:rPr>
              <a:t> of CO₂. The longer we wait to reduce emissions, the quicker and more radical later climate protection measures will need to be.</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18</a:t>
            </a:fld>
            <a:endParaRPr lang="de-DE" altLang="de-DE"/>
          </a:p>
        </p:txBody>
      </p:sp>
    </p:spTree>
    <p:extLst>
      <p:ext uri="{BB962C8B-B14F-4D97-AF65-F5344CB8AC3E}">
        <p14:creationId xmlns:p14="http://schemas.microsoft.com/office/powerpoint/2010/main" val="4237731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smtClean="0">
                <a:solidFill>
                  <a:schemeClr val="tx1"/>
                </a:solidFill>
                <a:effectLst/>
                <a:latin typeface="Arial" charset="0"/>
                <a:ea typeface="ＭＳ Ｐゴシック" charset="0"/>
                <a:cs typeface="ＭＳ Ｐゴシック" charset="0"/>
              </a:rPr>
              <a:t>Based on emissions projections from countries around the world, it is clear that the intended emissions </a:t>
            </a:r>
            <a:r>
              <a:rPr lang="en-US" sz="1200" kern="1200" dirty="0" err="1" smtClean="0">
                <a:solidFill>
                  <a:schemeClr val="tx1"/>
                </a:solidFill>
                <a:effectLst/>
                <a:latin typeface="Arial" charset="0"/>
                <a:ea typeface="ＭＳ Ｐゴシック" charset="0"/>
                <a:cs typeface="ＭＳ Ｐゴシック" charset="0"/>
              </a:rPr>
              <a:t>reduc</a:t>
            </a:r>
            <a:r>
              <a:rPr lang="en-US" sz="1200" kern="1200" dirty="0" smtClean="0">
                <a:solidFill>
                  <a:schemeClr val="tx1"/>
                </a:solidFill>
                <a:effectLst/>
                <a:latin typeface="Arial" charset="0"/>
                <a:ea typeface="ＭＳ Ｐゴシック" charset="0"/>
                <a:cs typeface="ＭＳ Ｐゴシック" charset="0"/>
              </a:rPr>
              <a:t>- </a:t>
            </a:r>
            <a:r>
              <a:rPr lang="en-US" sz="1200" kern="1200" dirty="0" err="1" smtClean="0">
                <a:solidFill>
                  <a:schemeClr val="tx1"/>
                </a:solidFill>
                <a:effectLst/>
                <a:latin typeface="Arial" charset="0"/>
                <a:ea typeface="ＭＳ Ｐゴシック" charset="0"/>
                <a:cs typeface="ＭＳ Ｐゴシック" charset="0"/>
              </a:rPr>
              <a:t>tions</a:t>
            </a:r>
            <a:r>
              <a:rPr lang="en-US" sz="1200" kern="1200" dirty="0" smtClean="0">
                <a:solidFill>
                  <a:schemeClr val="tx1"/>
                </a:solidFill>
                <a:effectLst/>
                <a:latin typeface="Arial" charset="0"/>
                <a:ea typeface="ＭＳ Ｐゴシック" charset="0"/>
                <a:cs typeface="ＭＳ Ｐゴシック" charset="0"/>
              </a:rPr>
              <a:t> are completely insufficient for achieving the targets laid out in the Paris Agreement. Limiting climate change to 2 °C would require cutting down the already intended CO₂ emissions reductions by a further 10–15 </a:t>
            </a:r>
            <a:r>
              <a:rPr lang="en-US" sz="1200" kern="1200" dirty="0" err="1" smtClean="0">
                <a:solidFill>
                  <a:schemeClr val="tx1"/>
                </a:solidFill>
                <a:effectLst/>
                <a:latin typeface="Arial" charset="0"/>
                <a:ea typeface="ＭＳ Ｐゴシック" charset="0"/>
                <a:cs typeface="ＭＳ Ｐゴシック" charset="0"/>
              </a:rPr>
              <a:t>gigatonnes</a:t>
            </a:r>
            <a:r>
              <a:rPr lang="en-US" sz="1200" kern="1200" dirty="0" smtClean="0">
                <a:solidFill>
                  <a:schemeClr val="tx1"/>
                </a:solidFill>
                <a:effectLst/>
                <a:latin typeface="Arial" charset="0"/>
                <a:ea typeface="ＭＳ Ｐゴシック" charset="0"/>
                <a:cs typeface="ＭＳ Ｐゴシック" charset="0"/>
              </a:rPr>
              <a:t> by 2030. To limit it to 1.5 °C would mean a further reduction of 23–27 </a:t>
            </a:r>
            <a:r>
              <a:rPr lang="en-US" sz="1200" kern="1200" dirty="0" err="1" smtClean="0">
                <a:solidFill>
                  <a:schemeClr val="tx1"/>
                </a:solidFill>
                <a:effectLst/>
                <a:latin typeface="Arial" charset="0"/>
                <a:ea typeface="ＭＳ Ｐゴシック" charset="0"/>
                <a:cs typeface="ＭＳ Ｐゴシック" charset="0"/>
              </a:rPr>
              <a:t>gigatonnes</a:t>
            </a:r>
            <a:r>
              <a:rPr lang="en-US" sz="1200" kern="1200" dirty="0" smtClean="0">
                <a:solidFill>
                  <a:schemeClr val="tx1"/>
                </a:solidFill>
                <a:effectLst/>
                <a:latin typeface="Arial" charset="0"/>
                <a:ea typeface="ＭＳ Ｐゴシック" charset="0"/>
                <a:cs typeface="ＭＳ Ｐゴシック" charset="0"/>
              </a:rPr>
              <a:t>.</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19</a:t>
            </a:fld>
            <a:endParaRPr lang="de-DE" altLang="de-DE"/>
          </a:p>
        </p:txBody>
      </p:sp>
    </p:spTree>
    <p:extLst>
      <p:ext uri="{BB962C8B-B14F-4D97-AF65-F5344CB8AC3E}">
        <p14:creationId xmlns:p14="http://schemas.microsoft.com/office/powerpoint/2010/main" val="3426929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A carbon price serves as an effective tool for creating incentives to </a:t>
            </a:r>
            <a:r>
              <a:rPr lang="en-US" sz="1200" kern="1200" dirty="0" err="1" smtClean="0">
                <a:solidFill>
                  <a:schemeClr val="tx1"/>
                </a:solidFill>
                <a:effectLst/>
                <a:latin typeface="Arial" charset="0"/>
                <a:ea typeface="ＭＳ Ｐゴシック" charset="0"/>
                <a:cs typeface="ＭＳ Ｐゴシック" charset="0"/>
              </a:rPr>
              <a:t>minimise</a:t>
            </a:r>
            <a:r>
              <a:rPr lang="en-US" sz="1200" kern="1200" dirty="0" smtClean="0">
                <a:solidFill>
                  <a:schemeClr val="tx1"/>
                </a:solidFill>
                <a:effectLst/>
                <a:latin typeface="Arial" charset="0"/>
                <a:ea typeface="ＭＳ Ｐゴシック" charset="0"/>
                <a:cs typeface="ＭＳ Ｐゴシック" charset="0"/>
              </a:rPr>
              <a:t> emissions. However, this only works if the price is set high enough. The price for the vast majority of emissions is set at zero, or it is much too low to actually provide an incentive to control emissions. The data refer to 42 OECD and G20 countries responsible for 80% of global emissions.</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21</a:t>
            </a:fld>
            <a:endParaRPr lang="de-DE" altLang="de-DE"/>
          </a:p>
        </p:txBody>
      </p:sp>
    </p:spTree>
    <p:extLst>
      <p:ext uri="{BB962C8B-B14F-4D97-AF65-F5344CB8AC3E}">
        <p14:creationId xmlns:p14="http://schemas.microsoft.com/office/powerpoint/2010/main" val="86506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What causes climate change? The atmosphere is heated up when increased concentrations of greenhouse gases capture some of the sun’s energy that is otherwise reflected back into space. The increased concentrations of greenhouse gases cause this reflection to take place at higher atmospheric altitudes, where it is colder. This means that less thermal radiation is released back into space. The excess energy is registered as a temperature increase on the Earth’s surface and in the lower atmosphere. The numbers in brackets indicate the range of measurement uncertainty.</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a:t>
            </a:fld>
            <a:endParaRPr lang="de-DE" altLang="de-DE"/>
          </a:p>
        </p:txBody>
      </p:sp>
    </p:spTree>
    <p:extLst>
      <p:ext uri="{BB962C8B-B14F-4D97-AF65-F5344CB8AC3E}">
        <p14:creationId xmlns:p14="http://schemas.microsoft.com/office/powerpoint/2010/main" val="3784624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smtClean="0">
                <a:solidFill>
                  <a:schemeClr val="tx1"/>
                </a:solidFill>
                <a:effectLst/>
                <a:latin typeface="Arial" charset="0"/>
                <a:ea typeface="ＭＳ Ｐゴシック" charset="0"/>
                <a:cs typeface="ＭＳ Ｐゴシック" charset="0"/>
              </a:rPr>
              <a:t>Only a portion of the carbon dioxide remains in the atmosphere. The ocean and terrestrial ecosystems (such as forests) also absorb carbon dioxide. Without these sinks, climate change would be even more extreme. It is unclear where a small portion of emissions – about 4% – remains. This is illustrated by the discrepancy visible between sources and sinks. </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22</a:t>
            </a:fld>
            <a:endParaRPr lang="de-DE" altLang="de-DE"/>
          </a:p>
        </p:txBody>
      </p:sp>
    </p:spTree>
    <p:extLst>
      <p:ext uri="{BB962C8B-B14F-4D97-AF65-F5344CB8AC3E}">
        <p14:creationId xmlns:p14="http://schemas.microsoft.com/office/powerpoint/2010/main" val="609541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In many countries, for instance those in Asia, emissions have skyrocketed in the last years. However, many goods produced there are consumed in western countries. The emissions from the production of goods in one country which are consumed in another raise the issue of just distribution of the remaining CO₂ budget.</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23</a:t>
            </a:fld>
            <a:endParaRPr lang="de-DE" altLang="de-DE"/>
          </a:p>
        </p:txBody>
      </p:sp>
    </p:spTree>
    <p:extLst>
      <p:ext uri="{BB962C8B-B14F-4D97-AF65-F5344CB8AC3E}">
        <p14:creationId xmlns:p14="http://schemas.microsoft.com/office/powerpoint/2010/main" val="1465855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3</a:t>
            </a:fld>
            <a:endParaRPr lang="de-DE" altLang="de-DE"/>
          </a:p>
        </p:txBody>
      </p:sp>
    </p:spTree>
    <p:extLst>
      <p:ext uri="{BB962C8B-B14F-4D97-AF65-F5344CB8AC3E}">
        <p14:creationId xmlns:p14="http://schemas.microsoft.com/office/powerpoint/2010/main" val="3031537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Direct measurements of the atmosphere’s CO₂ content began on the island of Mauna Loa in 1958. The continuous rise is only interrupted by growing seasons in the Northern Hemisphere. Every year, this results in a periodical drop in CO₂ concentrations in the atmosphere.</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4</a:t>
            </a:fld>
            <a:endParaRPr lang="de-DE" altLang="de-DE"/>
          </a:p>
        </p:txBody>
      </p:sp>
    </p:spTree>
    <p:extLst>
      <p:ext uri="{BB962C8B-B14F-4D97-AF65-F5344CB8AC3E}">
        <p14:creationId xmlns:p14="http://schemas.microsoft.com/office/powerpoint/2010/main" val="2153067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Temperature rises as a consequence of climate change occur faster over land than over the ocean. Consequently, the average temperature over Germany since 1880 has risen by 2 degrees. The curves illustrate the long-term trend.</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5</a:t>
            </a:fld>
            <a:endParaRPr lang="de-DE" altLang="de-DE"/>
          </a:p>
        </p:txBody>
      </p:sp>
    </p:spTree>
    <p:extLst>
      <p:ext uri="{BB962C8B-B14F-4D97-AF65-F5344CB8AC3E}">
        <p14:creationId xmlns:p14="http://schemas.microsoft.com/office/powerpoint/2010/main" val="2807397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smtClean="0">
                <a:solidFill>
                  <a:schemeClr val="tx1"/>
                </a:solidFill>
                <a:effectLst/>
                <a:latin typeface="Arial" charset="0"/>
                <a:ea typeface="ＭＳ Ｐゴシック" charset="0"/>
                <a:cs typeface="ＭＳ Ｐゴシック" charset="0"/>
              </a:rPr>
              <a:t>The Earth’s climate has changed significantly during the course of the Holocene. But the changes we are currently experiencing are occurring more quickly than they would naturally.</a:t>
            </a:r>
            <a:endParaRPr lang="en-US" dirty="0">
              <a:latin typeface="Arial"/>
              <a:ea typeface="ＭＳ Ｐゴシック"/>
              <a:cs typeface="Arial"/>
            </a:endParaRPr>
          </a:p>
        </p:txBody>
      </p:sp>
      <p:sp>
        <p:nvSpPr>
          <p:cNvPr id="4" name="Slide Number Placeholder 3"/>
          <p:cNvSpPr>
            <a:spLocks noGrp="1"/>
          </p:cNvSpPr>
          <p:nvPr>
            <p:ph type="sldNum" sz="quarter" idx="5"/>
          </p:nvPr>
        </p:nvSpPr>
        <p:spPr/>
        <p:txBody>
          <a:bodyPr/>
          <a:lstStyle/>
          <a:p>
            <a:fld id="{731D856A-740E-42F8-AFF8-56B3614D6475}" type="slidenum">
              <a:rPr lang="de-DE" altLang="de-DE"/>
              <a:pPr/>
              <a:t>6</a:t>
            </a:fld>
            <a:endParaRPr lang="de-DE" altLang="de-DE"/>
          </a:p>
        </p:txBody>
      </p:sp>
    </p:spTree>
    <p:extLst>
      <p:ext uri="{BB962C8B-B14F-4D97-AF65-F5344CB8AC3E}">
        <p14:creationId xmlns:p14="http://schemas.microsoft.com/office/powerpoint/2010/main" val="2788157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sz="1200" kern="1200" dirty="0" smtClean="0">
                <a:solidFill>
                  <a:schemeClr val="tx1"/>
                </a:solidFill>
                <a:effectLst/>
                <a:latin typeface="Arial" charset="0"/>
                <a:ea typeface="ＭＳ Ｐゴシック" charset="0"/>
                <a:cs typeface="ＭＳ Ｐゴシック" charset="0"/>
              </a:rPr>
              <a:t>The overwhelming portion of carbon dioxide which is emitted annually through human activities comes from the combustion of fossil fuels such as coal, oil and natural gas.</a:t>
            </a:r>
            <a:endParaRPr lang="en-US" dirty="0">
              <a:latin typeface="Calibri"/>
              <a:cs typeface="Calibri"/>
            </a:endParaRPr>
          </a:p>
        </p:txBody>
      </p:sp>
      <p:sp>
        <p:nvSpPr>
          <p:cNvPr id="4" name="Slide Number Placeholder 3"/>
          <p:cNvSpPr>
            <a:spLocks noGrp="1"/>
          </p:cNvSpPr>
          <p:nvPr>
            <p:ph type="sldNum" sz="quarter" idx="5"/>
          </p:nvPr>
        </p:nvSpPr>
        <p:spPr/>
        <p:txBody>
          <a:bodyPr/>
          <a:lstStyle/>
          <a:p>
            <a:fld id="{731D856A-740E-42F8-AFF8-56B3614D6475}" type="slidenum">
              <a:rPr lang="de-DE" altLang="de-DE"/>
              <a:pPr/>
              <a:t>7</a:t>
            </a:fld>
            <a:endParaRPr lang="de-DE" altLang="de-DE"/>
          </a:p>
        </p:txBody>
      </p:sp>
    </p:spTree>
    <p:extLst>
      <p:ext uri="{BB962C8B-B14F-4D97-AF65-F5344CB8AC3E}">
        <p14:creationId xmlns:p14="http://schemas.microsoft.com/office/powerpoint/2010/main" val="602828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Only a portion of the carbon dioxide remains in the atmosphere. The ocean and terrestrial ecosystems (such as forests) also absorb carbon dioxide. Without these sinks, climate change would be even more extreme.</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8</a:t>
            </a:fld>
            <a:endParaRPr lang="de-DE" altLang="de-DE"/>
          </a:p>
        </p:txBody>
      </p:sp>
    </p:spTree>
    <p:extLst>
      <p:ext uri="{BB962C8B-B14F-4D97-AF65-F5344CB8AC3E}">
        <p14:creationId xmlns:p14="http://schemas.microsoft.com/office/powerpoint/2010/main" val="173464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ＭＳ Ｐゴシック" charset="0"/>
              </a:rPr>
              <a:t>Temperature and precipitation records continue to be broken worldwide with greater frequency.</a:t>
            </a:r>
            <a:endParaRPr lang="en-US" dirty="0"/>
          </a:p>
        </p:txBody>
      </p:sp>
      <p:sp>
        <p:nvSpPr>
          <p:cNvPr id="4" name="Slide Number Placeholder 3"/>
          <p:cNvSpPr>
            <a:spLocks noGrp="1"/>
          </p:cNvSpPr>
          <p:nvPr>
            <p:ph type="sldNum" sz="quarter" idx="5"/>
          </p:nvPr>
        </p:nvSpPr>
        <p:spPr/>
        <p:txBody>
          <a:bodyPr/>
          <a:lstStyle/>
          <a:p>
            <a:fld id="{731D856A-740E-42F8-AFF8-56B3614D6475}" type="slidenum">
              <a:rPr lang="de-DE" altLang="de-DE"/>
              <a:pPr/>
              <a:t>9</a:t>
            </a:fld>
            <a:endParaRPr lang="de-DE" altLang="de-DE"/>
          </a:p>
        </p:txBody>
      </p:sp>
    </p:spTree>
    <p:extLst>
      <p:ext uri="{BB962C8B-B14F-4D97-AF65-F5344CB8AC3E}">
        <p14:creationId xmlns:p14="http://schemas.microsoft.com/office/powerpoint/2010/main" val="31616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fikseite">
    <p:spTree>
      <p:nvGrpSpPr>
        <p:cNvPr id="1" name=""/>
        <p:cNvGrpSpPr/>
        <p:nvPr/>
      </p:nvGrpSpPr>
      <p:grpSpPr>
        <a:xfrm>
          <a:off x="0" y="0"/>
          <a:ext cx="0" cy="0"/>
          <a:chOff x="0" y="0"/>
          <a:chExt cx="0" cy="0"/>
        </a:xfrm>
      </p:grpSpPr>
      <p:sp>
        <p:nvSpPr>
          <p:cNvPr id="8" name="Textfeld 7"/>
          <p:cNvSpPr txBox="1"/>
          <p:nvPr userDrawn="1"/>
        </p:nvSpPr>
        <p:spPr>
          <a:xfrm>
            <a:off x="179512" y="6456648"/>
            <a:ext cx="5976664" cy="269304"/>
          </a:xfrm>
          <a:prstGeom prst="rect">
            <a:avLst/>
          </a:prstGeom>
          <a:noFill/>
        </p:spPr>
        <p:txBody>
          <a:bodyPr wrap="square" rtlCol="0">
            <a:spAutoFit/>
          </a:bodyPr>
          <a:lstStyle/>
          <a:p>
            <a:pPr>
              <a:defRPr/>
            </a:pPr>
            <a:r>
              <a:rPr lang="de-DE" sz="1150" dirty="0" smtClean="0">
                <a:solidFill>
                  <a:schemeClr val="bg1"/>
                </a:solidFill>
                <a:latin typeface="+mj-lt"/>
              </a:rPr>
              <a:t>Leopoldina </a:t>
            </a:r>
            <a:r>
              <a:rPr lang="de-DE" sz="1150" dirty="0" err="1" smtClean="0">
                <a:solidFill>
                  <a:schemeClr val="bg1"/>
                </a:solidFill>
                <a:latin typeface="+mj-lt"/>
              </a:rPr>
              <a:t>factsheet</a:t>
            </a:r>
            <a:r>
              <a:rPr lang="de-DE" sz="1150" dirty="0" smtClean="0">
                <a:solidFill>
                  <a:schemeClr val="bg1"/>
                </a:solidFill>
                <a:latin typeface="+mj-lt"/>
              </a:rPr>
              <a:t> </a:t>
            </a:r>
            <a:r>
              <a:rPr lang="de-DE" sz="1150" dirty="0" err="1" smtClean="0">
                <a:solidFill>
                  <a:schemeClr val="bg1"/>
                </a:solidFill>
                <a:latin typeface="+mj-lt"/>
              </a:rPr>
              <a:t>climate</a:t>
            </a:r>
            <a:r>
              <a:rPr lang="de-DE" sz="1150" baseline="0" dirty="0" smtClean="0">
                <a:solidFill>
                  <a:schemeClr val="bg1"/>
                </a:solidFill>
                <a:latin typeface="+mj-lt"/>
              </a:rPr>
              <a:t> </a:t>
            </a:r>
            <a:r>
              <a:rPr lang="de-DE" sz="1150" baseline="0" dirty="0" err="1" smtClean="0">
                <a:solidFill>
                  <a:schemeClr val="bg1"/>
                </a:solidFill>
                <a:latin typeface="+mj-lt"/>
              </a:rPr>
              <a:t>change</a:t>
            </a:r>
            <a:r>
              <a:rPr lang="de-DE" sz="1150" baseline="0" dirty="0" smtClean="0">
                <a:solidFill>
                  <a:schemeClr val="bg1"/>
                </a:solidFill>
                <a:latin typeface="+mj-lt"/>
              </a:rPr>
              <a:t>: </a:t>
            </a:r>
            <a:r>
              <a:rPr lang="de-DE" sz="1150" baseline="0" dirty="0" err="1" smtClean="0">
                <a:solidFill>
                  <a:schemeClr val="bg1"/>
                </a:solidFill>
                <a:latin typeface="+mj-lt"/>
              </a:rPr>
              <a:t>causes</a:t>
            </a:r>
            <a:r>
              <a:rPr lang="de-DE" sz="1150" baseline="0" dirty="0" smtClean="0">
                <a:solidFill>
                  <a:schemeClr val="bg1"/>
                </a:solidFill>
                <a:latin typeface="+mj-lt"/>
              </a:rPr>
              <a:t>, </a:t>
            </a:r>
            <a:r>
              <a:rPr lang="de-DE" sz="1150" baseline="0" dirty="0" err="1" smtClean="0">
                <a:solidFill>
                  <a:schemeClr val="bg1"/>
                </a:solidFill>
                <a:latin typeface="+mj-lt"/>
              </a:rPr>
              <a:t>consequences</a:t>
            </a:r>
            <a:r>
              <a:rPr lang="de-DE" sz="1150" baseline="0" dirty="0" smtClean="0">
                <a:solidFill>
                  <a:schemeClr val="bg1"/>
                </a:solidFill>
                <a:latin typeface="+mj-lt"/>
              </a:rPr>
              <a:t> </a:t>
            </a:r>
            <a:r>
              <a:rPr lang="de-DE" sz="1150" baseline="0" dirty="0" err="1" smtClean="0">
                <a:solidFill>
                  <a:schemeClr val="bg1"/>
                </a:solidFill>
                <a:latin typeface="+mj-lt"/>
              </a:rPr>
              <a:t>and</a:t>
            </a:r>
            <a:r>
              <a:rPr lang="de-DE" sz="1150" baseline="0" dirty="0" smtClean="0">
                <a:solidFill>
                  <a:schemeClr val="bg1"/>
                </a:solidFill>
                <a:latin typeface="+mj-lt"/>
              </a:rPr>
              <a:t> </a:t>
            </a:r>
            <a:r>
              <a:rPr lang="de-DE" sz="1150" baseline="0" dirty="0" err="1" smtClean="0">
                <a:solidFill>
                  <a:schemeClr val="bg1"/>
                </a:solidFill>
                <a:latin typeface="+mj-lt"/>
              </a:rPr>
              <a:t>possible</a:t>
            </a:r>
            <a:r>
              <a:rPr lang="de-DE" sz="1150" baseline="0" dirty="0" smtClean="0">
                <a:solidFill>
                  <a:schemeClr val="bg1"/>
                </a:solidFill>
                <a:latin typeface="+mj-lt"/>
              </a:rPr>
              <a:t> </a:t>
            </a:r>
            <a:r>
              <a:rPr lang="de-DE" sz="1150" baseline="0" dirty="0" err="1" smtClean="0">
                <a:solidFill>
                  <a:schemeClr val="bg1"/>
                </a:solidFill>
                <a:latin typeface="+mj-lt"/>
              </a:rPr>
              <a:t>actions</a:t>
            </a:r>
            <a:endParaRPr lang="de-DE" sz="1150" dirty="0">
              <a:solidFill>
                <a:schemeClr val="bg1"/>
              </a:solidFill>
              <a:latin typeface="+mj-lt"/>
            </a:endParaRPr>
          </a:p>
        </p:txBody>
      </p:sp>
      <p:sp>
        <p:nvSpPr>
          <p:cNvPr id="3" name="Bildplatzhalter 2"/>
          <p:cNvSpPr>
            <a:spLocks noGrp="1"/>
          </p:cNvSpPr>
          <p:nvPr>
            <p:ph type="pic" sz="quarter" idx="10"/>
          </p:nvPr>
        </p:nvSpPr>
        <p:spPr>
          <a:xfrm>
            <a:off x="395288" y="549275"/>
            <a:ext cx="8353425" cy="5327650"/>
          </a:xfrm>
        </p:spPr>
        <p:txBody>
          <a:bodyPr/>
          <a:lstStyle/>
          <a:p>
            <a:endParaRPr lang="de-DE"/>
          </a:p>
        </p:txBody>
      </p:sp>
    </p:spTree>
    <p:extLst>
      <p:ext uri="{BB962C8B-B14F-4D97-AF65-F5344CB8AC3E}">
        <p14:creationId xmlns:p14="http://schemas.microsoft.com/office/powerpoint/2010/main" val="2841661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Master-Untertitelformat bearbeiten</a:t>
            </a:r>
          </a:p>
        </p:txBody>
      </p:sp>
    </p:spTree>
    <p:extLst>
      <p:ext uri="{BB962C8B-B14F-4D97-AF65-F5344CB8AC3E}">
        <p14:creationId xmlns:p14="http://schemas.microsoft.com/office/powerpoint/2010/main" val="3663124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0" name="Rectangle 26"/>
          <p:cNvSpPr>
            <a:spLocks noChangeArrowheads="1"/>
          </p:cNvSpPr>
          <p:nvPr userDrawn="1"/>
        </p:nvSpPr>
        <p:spPr bwMode="auto">
          <a:xfrm>
            <a:off x="0" y="6324600"/>
            <a:ext cx="9144000" cy="381000"/>
          </a:xfrm>
          <a:prstGeom prst="rect">
            <a:avLst/>
          </a:prstGeom>
          <a:solidFill>
            <a:srgbClr val="05326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1026" name="Rectangle 2"/>
          <p:cNvSpPr>
            <a:spLocks noGrp="1" noChangeArrowheads="1"/>
          </p:cNvSpPr>
          <p:nvPr>
            <p:ph type="title"/>
          </p:nvPr>
        </p:nvSpPr>
        <p:spPr bwMode="auto">
          <a:xfrm>
            <a:off x="457200" y="1447800"/>
            <a:ext cx="82296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Rectangle 3"/>
          <p:cNvSpPr>
            <a:spLocks noGrp="1" noChangeArrowheads="1"/>
          </p:cNvSpPr>
          <p:nvPr>
            <p:ph type="body" idx="1"/>
          </p:nvPr>
        </p:nvSpPr>
        <p:spPr bwMode="auto">
          <a:xfrm>
            <a:off x="468313" y="2667000"/>
            <a:ext cx="8229600"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40" name="Rectangle 16"/>
          <p:cNvSpPr>
            <a:spLocks noChangeArrowheads="1"/>
          </p:cNvSpPr>
          <p:nvPr userDrawn="1"/>
        </p:nvSpPr>
        <p:spPr bwMode="auto">
          <a:xfrm>
            <a:off x="0" y="6477000"/>
            <a:ext cx="9144000" cy="381000"/>
          </a:xfrm>
          <a:prstGeom prst="rect">
            <a:avLst/>
          </a:prstGeom>
          <a:solidFill>
            <a:schemeClr val="accent1">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10" name="Rectangle 4"/>
          <p:cNvSpPr>
            <a:spLocks noGrp="1" noChangeArrowheads="1"/>
          </p:cNvSpPr>
          <p:nvPr>
            <p:ph type="dt" sz="half" idx="2"/>
          </p:nvPr>
        </p:nvSpPr>
        <p:spPr>
          <a:xfrm>
            <a:off x="350838" y="6477000"/>
            <a:ext cx="5373290" cy="381000"/>
          </a:xfrm>
          <a:prstGeom prst="rect">
            <a:avLst/>
          </a:prstGeom>
          <a:ln/>
        </p:spPr>
        <p:txBody>
          <a:bodyPr/>
          <a:lstStyle>
            <a:lvl1pPr>
              <a:defRPr sz="1050">
                <a:solidFill>
                  <a:schemeClr val="bg1"/>
                </a:solidFill>
                <a:latin typeface="+mj-lt"/>
              </a:defRPr>
            </a:lvl1pPr>
          </a:lstStyle>
          <a:p>
            <a:pPr>
              <a:defRPr/>
            </a:pPr>
            <a:r>
              <a:rPr lang="de-DE" dirty="0" smtClean="0"/>
              <a:t>Leopoldina </a:t>
            </a:r>
            <a:r>
              <a:rPr lang="de-DE" dirty="0" err="1" smtClean="0"/>
              <a:t>factsheet</a:t>
            </a:r>
            <a:r>
              <a:rPr lang="de-DE" dirty="0" smtClean="0"/>
              <a:t> </a:t>
            </a:r>
            <a:r>
              <a:rPr lang="de-DE" dirty="0" err="1" smtClean="0"/>
              <a:t>climate</a:t>
            </a:r>
            <a:r>
              <a:rPr lang="de-DE" dirty="0" smtClean="0"/>
              <a:t> </a:t>
            </a:r>
            <a:r>
              <a:rPr lang="de-DE" dirty="0" err="1" smtClean="0"/>
              <a:t>change</a:t>
            </a:r>
            <a:r>
              <a:rPr lang="de-DE" dirty="0" smtClean="0"/>
              <a:t>: </a:t>
            </a:r>
            <a:r>
              <a:rPr lang="de-DE" dirty="0" err="1" smtClean="0"/>
              <a:t>causes</a:t>
            </a:r>
            <a:r>
              <a:rPr lang="de-DE" dirty="0" smtClean="0"/>
              <a:t>, </a:t>
            </a:r>
            <a:r>
              <a:rPr lang="de-DE" dirty="0" err="1" smtClean="0"/>
              <a:t>consequences</a:t>
            </a:r>
            <a:r>
              <a:rPr lang="de-DE" dirty="0" smtClean="0"/>
              <a:t> </a:t>
            </a:r>
            <a:r>
              <a:rPr lang="de-DE" dirty="0" err="1" smtClean="0"/>
              <a:t>and</a:t>
            </a:r>
            <a:r>
              <a:rPr lang="de-DE" dirty="0" smtClean="0"/>
              <a:t> </a:t>
            </a:r>
            <a:r>
              <a:rPr lang="de-DE" dirty="0" err="1" smtClean="0"/>
              <a:t>possible</a:t>
            </a:r>
            <a:r>
              <a:rPr lang="de-DE" dirty="0" smtClean="0"/>
              <a:t> </a:t>
            </a:r>
            <a:r>
              <a:rPr lang="de-DE" dirty="0" err="1" smtClean="0"/>
              <a:t>actions</a:t>
            </a:r>
            <a:endParaRPr lang="de-DE" dirty="0"/>
          </a:p>
        </p:txBody>
      </p:sp>
      <p:sp>
        <p:nvSpPr>
          <p:cNvPr id="2" name="Fußzeilenplatzhalter 1"/>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smtClean="0"/>
              <a:t>,</a:t>
            </a:r>
            <a:endParaRPr lang="de-DE" dirty="0"/>
          </a:p>
        </p:txBody>
      </p:sp>
      <p:sp>
        <p:nvSpPr>
          <p:cNvPr id="3" name="Textfeld 2"/>
          <p:cNvSpPr txBox="1"/>
          <p:nvPr userDrawn="1"/>
        </p:nvSpPr>
        <p:spPr>
          <a:xfrm>
            <a:off x="6300192" y="6477000"/>
            <a:ext cx="2520280" cy="415498"/>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de-DE" altLang="de-DE" sz="1050" dirty="0">
                <a:solidFill>
                  <a:schemeClr val="bg1"/>
                </a:solidFill>
                <a:latin typeface="+mj-lt"/>
              </a:rPr>
              <a:t>Version 1.0, </a:t>
            </a:r>
            <a:r>
              <a:rPr lang="de-DE" altLang="de-DE" sz="1050" dirty="0" smtClean="0">
                <a:solidFill>
                  <a:schemeClr val="bg1"/>
                </a:solidFill>
                <a:latin typeface="+mj-lt"/>
              </a:rPr>
              <a:t>May </a:t>
            </a:r>
            <a:r>
              <a:rPr lang="de-DE" altLang="de-DE" sz="1050" dirty="0">
                <a:solidFill>
                  <a:schemeClr val="bg1"/>
                </a:solidFill>
                <a:latin typeface="+mj-lt"/>
              </a:rPr>
              <a:t>2021</a:t>
            </a:r>
          </a:p>
          <a:p>
            <a:pPr algn="r"/>
            <a:endParaRPr lang="de-DE" sz="1050" dirty="0">
              <a:solidFill>
                <a:schemeClr val="bg1"/>
              </a:solidFill>
              <a:latin typeface="+mj-lt"/>
            </a:endParaRP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Lst>
  <p:hf hdr="0"/>
  <p:txStyles>
    <p:titleStyle>
      <a:lvl1pPr algn="l" rtl="0" eaLnBrk="0" fontAlgn="base" hangingPunct="0">
        <a:spcBef>
          <a:spcPct val="0"/>
        </a:spcBef>
        <a:spcAft>
          <a:spcPct val="0"/>
        </a:spcAft>
        <a:defRPr sz="3600">
          <a:solidFill>
            <a:srgbClr val="05326F"/>
          </a:solidFill>
          <a:latin typeface="+mj-lt"/>
          <a:ea typeface="+mj-ea"/>
          <a:cs typeface="ＭＳ Ｐゴシック" charset="0"/>
        </a:defRPr>
      </a:lvl1pPr>
      <a:lvl2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2pPr>
      <a:lvl3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3pPr>
      <a:lvl4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4pPr>
      <a:lvl5pPr algn="l" rtl="0" eaLnBrk="0" fontAlgn="base" hangingPunct="0">
        <a:spcBef>
          <a:spcPct val="0"/>
        </a:spcBef>
        <a:spcAft>
          <a:spcPct val="0"/>
        </a:spcAft>
        <a:defRPr sz="3600">
          <a:solidFill>
            <a:srgbClr val="05326F"/>
          </a:solidFill>
          <a:latin typeface="Georgia" charset="0"/>
          <a:ea typeface="ＭＳ Ｐゴシック" charset="0"/>
          <a:cs typeface="ＭＳ Ｐゴシック" charset="0"/>
        </a:defRPr>
      </a:lvl5pPr>
      <a:lvl6pPr marL="457200" algn="l" rtl="0" fontAlgn="base">
        <a:spcBef>
          <a:spcPct val="0"/>
        </a:spcBef>
        <a:spcAft>
          <a:spcPct val="0"/>
        </a:spcAft>
        <a:defRPr sz="3600">
          <a:solidFill>
            <a:srgbClr val="05326F"/>
          </a:solidFill>
          <a:latin typeface="Georgia" charset="0"/>
          <a:ea typeface="ＭＳ Ｐゴシック" charset="0"/>
        </a:defRPr>
      </a:lvl6pPr>
      <a:lvl7pPr marL="914400" algn="l" rtl="0" fontAlgn="base">
        <a:spcBef>
          <a:spcPct val="0"/>
        </a:spcBef>
        <a:spcAft>
          <a:spcPct val="0"/>
        </a:spcAft>
        <a:defRPr sz="3600">
          <a:solidFill>
            <a:srgbClr val="05326F"/>
          </a:solidFill>
          <a:latin typeface="Georgia" charset="0"/>
          <a:ea typeface="ＭＳ Ｐゴシック" charset="0"/>
        </a:defRPr>
      </a:lvl7pPr>
      <a:lvl8pPr marL="1371600" algn="l" rtl="0" fontAlgn="base">
        <a:spcBef>
          <a:spcPct val="0"/>
        </a:spcBef>
        <a:spcAft>
          <a:spcPct val="0"/>
        </a:spcAft>
        <a:defRPr sz="3600">
          <a:solidFill>
            <a:srgbClr val="05326F"/>
          </a:solidFill>
          <a:latin typeface="Georgia" charset="0"/>
          <a:ea typeface="ＭＳ Ｐゴシック" charset="0"/>
        </a:defRPr>
      </a:lvl8pPr>
      <a:lvl9pPr marL="1828800" algn="l" rtl="0" fontAlgn="base">
        <a:spcBef>
          <a:spcPct val="0"/>
        </a:spcBef>
        <a:spcAft>
          <a:spcPct val="0"/>
        </a:spcAft>
        <a:defRPr sz="3600">
          <a:solidFill>
            <a:srgbClr val="05326F"/>
          </a:solidFill>
          <a:latin typeface="Georgia" charset="0"/>
          <a:ea typeface="ＭＳ Ｐゴシック"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rgbClr val="05326F"/>
          </a:solidFill>
          <a:latin typeface="+mn-lt"/>
          <a:ea typeface="+mn-ea"/>
          <a:cs typeface="ＭＳ Ｐゴシック" charset="0"/>
        </a:defRPr>
      </a:lvl2pPr>
      <a:lvl3pPr marL="1143000" indent="-228600" algn="l" rtl="0" eaLnBrk="0" fontAlgn="base" hangingPunct="0">
        <a:spcBef>
          <a:spcPct val="20000"/>
        </a:spcBef>
        <a:spcAft>
          <a:spcPct val="0"/>
        </a:spcAft>
        <a:buChar char="•"/>
        <a:defRPr sz="1600">
          <a:solidFill>
            <a:srgbClr val="737373"/>
          </a:solidFill>
          <a:latin typeface="+mj-lt"/>
          <a:ea typeface="+mn-ea"/>
          <a:cs typeface="ＭＳ Ｐゴシック" charset="0"/>
        </a:defRPr>
      </a:lvl3pPr>
      <a:lvl4pPr marL="1600200" indent="-228600" algn="l" rtl="0" eaLnBrk="0" fontAlgn="base" hangingPunct="0">
        <a:spcBef>
          <a:spcPct val="20000"/>
        </a:spcBef>
        <a:spcAft>
          <a:spcPct val="0"/>
        </a:spcAft>
        <a:buChar char="–"/>
        <a:defRPr sz="12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har char="»"/>
        <a:defRPr sz="1200">
          <a:solidFill>
            <a:srgbClr val="737373"/>
          </a:solidFill>
          <a:latin typeface="+mn-lt"/>
          <a:ea typeface="+mn-ea"/>
          <a:cs typeface="ＭＳ Ｐゴシック" charset="0"/>
        </a:defRPr>
      </a:lvl5pPr>
      <a:lvl6pPr marL="2514600" indent="-228600" algn="l" rtl="0" fontAlgn="base">
        <a:spcBef>
          <a:spcPct val="20000"/>
        </a:spcBef>
        <a:spcAft>
          <a:spcPct val="0"/>
        </a:spcAft>
        <a:buChar char="»"/>
        <a:defRPr sz="1200">
          <a:solidFill>
            <a:srgbClr val="737373"/>
          </a:solidFill>
          <a:latin typeface="+mn-lt"/>
          <a:ea typeface="+mn-ea"/>
        </a:defRPr>
      </a:lvl6pPr>
      <a:lvl7pPr marL="2971800" indent="-228600" algn="l" rtl="0" fontAlgn="base">
        <a:spcBef>
          <a:spcPct val="20000"/>
        </a:spcBef>
        <a:spcAft>
          <a:spcPct val="0"/>
        </a:spcAft>
        <a:buChar char="»"/>
        <a:defRPr sz="1200">
          <a:solidFill>
            <a:srgbClr val="737373"/>
          </a:solidFill>
          <a:latin typeface="+mn-lt"/>
          <a:ea typeface="+mn-ea"/>
        </a:defRPr>
      </a:lvl7pPr>
      <a:lvl8pPr marL="3429000" indent="-228600" algn="l" rtl="0" fontAlgn="base">
        <a:spcBef>
          <a:spcPct val="20000"/>
        </a:spcBef>
        <a:spcAft>
          <a:spcPct val="0"/>
        </a:spcAft>
        <a:buChar char="»"/>
        <a:defRPr sz="1200">
          <a:solidFill>
            <a:srgbClr val="737373"/>
          </a:solidFill>
          <a:latin typeface="+mn-lt"/>
          <a:ea typeface="+mn-ea"/>
        </a:defRPr>
      </a:lvl8pPr>
      <a:lvl9pPr marL="3886200" indent="-228600" algn="l" rtl="0" fontAlgn="base">
        <a:spcBef>
          <a:spcPct val="20000"/>
        </a:spcBef>
        <a:spcAft>
          <a:spcPct val="0"/>
        </a:spcAft>
        <a:buChar char="»"/>
        <a:defRPr sz="1200">
          <a:solidFill>
            <a:srgbClr val="737373"/>
          </a:solidFill>
          <a:latin typeface="+mn-lt"/>
          <a:ea typeface="+mn-ea"/>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0" y="1723846"/>
            <a:ext cx="8009626" cy="1719531"/>
          </a:xfrm>
          <a:prstGeom prst="rect">
            <a:avLst/>
          </a:prstGeom>
          <a:solidFill>
            <a:schemeClr val="accent1">
              <a:alpha val="70000"/>
            </a:schemeClr>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de-DE" sz="1800">
              <a:latin typeface="TheSansSemiLight-Plain" charset="0"/>
              <a:ea typeface="ＭＳ Ｐゴシック" charset="0"/>
            </a:endParaRPr>
          </a:p>
        </p:txBody>
      </p:sp>
      <p:sp>
        <p:nvSpPr>
          <p:cNvPr id="22530" name="Rectangle 2"/>
          <p:cNvSpPr>
            <a:spLocks noGrp="1" noChangeArrowheads="1"/>
          </p:cNvSpPr>
          <p:nvPr>
            <p:ph type="ctrTitle"/>
          </p:nvPr>
        </p:nvSpPr>
        <p:spPr>
          <a:xfrm>
            <a:off x="685800" y="1981200"/>
            <a:ext cx="7772400" cy="1143000"/>
          </a:xfrm>
        </p:spPr>
        <p:txBody>
          <a:bodyPr/>
          <a:lstStyle/>
          <a:p>
            <a:r>
              <a:rPr lang="de-DE" altLang="de-DE" dirty="0" err="1" smtClean="0"/>
              <a:t>Climate</a:t>
            </a:r>
            <a:r>
              <a:rPr lang="de-DE" altLang="de-DE" dirty="0" smtClean="0"/>
              <a:t> </a:t>
            </a:r>
            <a:r>
              <a:rPr lang="de-DE" altLang="de-DE" dirty="0" err="1" smtClean="0"/>
              <a:t>change</a:t>
            </a:r>
            <a:r>
              <a:rPr lang="de-DE" altLang="de-DE" dirty="0" smtClean="0"/>
              <a:t>: </a:t>
            </a:r>
            <a:r>
              <a:rPr lang="de-DE" altLang="de-DE" dirty="0" err="1" smtClean="0"/>
              <a:t>causes</a:t>
            </a:r>
            <a:r>
              <a:rPr lang="de-DE" altLang="de-DE" dirty="0" smtClean="0"/>
              <a:t>,</a:t>
            </a:r>
            <a:r>
              <a:rPr lang="de-DE" altLang="de-DE" dirty="0"/>
              <a:t> </a:t>
            </a:r>
            <a:br>
              <a:rPr lang="de-DE" altLang="de-DE" dirty="0"/>
            </a:br>
            <a:r>
              <a:rPr lang="de-DE" altLang="de-DE" dirty="0" err="1" smtClean="0"/>
              <a:t>consequences</a:t>
            </a:r>
            <a:r>
              <a:rPr lang="de-DE" altLang="de-DE" dirty="0" smtClean="0"/>
              <a:t> </a:t>
            </a:r>
            <a:r>
              <a:rPr lang="de-DE" altLang="de-DE" dirty="0"/>
              <a:t>&amp; </a:t>
            </a:r>
            <a:r>
              <a:rPr lang="de-DE" altLang="de-DE" dirty="0" err="1" smtClean="0"/>
              <a:t>possible</a:t>
            </a:r>
            <a:r>
              <a:rPr lang="de-DE" altLang="de-DE" dirty="0" smtClean="0"/>
              <a:t> </a:t>
            </a:r>
            <a:r>
              <a:rPr lang="de-DE" altLang="de-DE" dirty="0" err="1" smtClean="0"/>
              <a:t>actions</a:t>
            </a:r>
            <a:endParaRPr lang="en-US" dirty="0" err="1"/>
          </a:p>
        </p:txBody>
      </p:sp>
      <p:sp>
        <p:nvSpPr>
          <p:cNvPr id="22531" name="Rectangle 3"/>
          <p:cNvSpPr>
            <a:spLocks noGrp="1" noChangeArrowheads="1"/>
          </p:cNvSpPr>
          <p:nvPr>
            <p:ph type="subTitle" idx="1"/>
          </p:nvPr>
        </p:nvSpPr>
        <p:spPr>
          <a:xfrm>
            <a:off x="755650" y="4038600"/>
            <a:ext cx="5873750" cy="1600200"/>
          </a:xfrm>
        </p:spPr>
        <p:txBody>
          <a:bodyPr/>
          <a:lstStyle/>
          <a:p>
            <a:pPr algn="l" eaLnBrk="1" hangingPunct="1"/>
            <a:r>
              <a:rPr lang="de-DE" altLang="de-DE" dirty="0" smtClean="0">
                <a:latin typeface="+mj-lt"/>
              </a:rPr>
              <a:t>Graphics </a:t>
            </a:r>
            <a:r>
              <a:rPr lang="de-DE" altLang="de-DE" dirty="0" err="1" smtClean="0">
                <a:latin typeface="+mj-lt"/>
              </a:rPr>
              <a:t>from</a:t>
            </a:r>
            <a:r>
              <a:rPr lang="de-DE" altLang="de-DE" dirty="0" smtClean="0">
                <a:latin typeface="+mj-lt"/>
              </a:rPr>
              <a:t> a </a:t>
            </a:r>
            <a:r>
              <a:rPr lang="de-DE" altLang="de-DE" dirty="0" err="1" smtClean="0">
                <a:latin typeface="+mj-lt"/>
              </a:rPr>
              <a:t>factsheet</a:t>
            </a:r>
            <a:r>
              <a:rPr lang="de-DE" altLang="de-DE" dirty="0" smtClean="0">
                <a:latin typeface="+mj-lt"/>
              </a:rPr>
              <a:t> </a:t>
            </a:r>
            <a:r>
              <a:rPr lang="de-DE" altLang="de-DE" dirty="0" err="1" smtClean="0">
                <a:latin typeface="+mj-lt"/>
              </a:rPr>
              <a:t>of</a:t>
            </a:r>
            <a:r>
              <a:rPr lang="de-DE" altLang="de-DE" dirty="0" smtClean="0">
                <a:latin typeface="+mj-lt"/>
              </a:rPr>
              <a:t> </a:t>
            </a:r>
            <a:r>
              <a:rPr lang="de-DE" altLang="de-DE" dirty="0" err="1" smtClean="0">
                <a:latin typeface="+mj-lt"/>
              </a:rPr>
              <a:t>the</a:t>
            </a:r>
            <a:r>
              <a:rPr lang="de-DE" altLang="de-DE" dirty="0" smtClean="0">
                <a:latin typeface="+mj-lt"/>
              </a:rPr>
              <a:t> German National Academy </a:t>
            </a:r>
            <a:r>
              <a:rPr lang="de-DE" altLang="de-DE" dirty="0" err="1" smtClean="0">
                <a:latin typeface="+mj-lt"/>
              </a:rPr>
              <a:t>of</a:t>
            </a:r>
            <a:r>
              <a:rPr lang="de-DE" altLang="de-DE" dirty="0" smtClean="0">
                <a:latin typeface="+mj-lt"/>
              </a:rPr>
              <a:t> </a:t>
            </a:r>
            <a:r>
              <a:rPr lang="de-DE" altLang="de-DE" dirty="0" err="1" smtClean="0">
                <a:latin typeface="+mj-lt"/>
              </a:rPr>
              <a:t>Sciences</a:t>
            </a:r>
            <a:r>
              <a:rPr lang="de-DE" altLang="de-DE" dirty="0" smtClean="0">
                <a:latin typeface="+mj-lt"/>
              </a:rPr>
              <a:t> Leopoldina</a:t>
            </a:r>
            <a:endParaRPr lang="de-DE" altLang="de-DE" dirty="0">
              <a:latin typeface="+mj-lt"/>
            </a:endParaRPr>
          </a:p>
          <a:p>
            <a:pPr algn="l"/>
            <a:r>
              <a:rPr lang="de-DE" altLang="de-DE" sz="1600" dirty="0">
                <a:latin typeface="+mj-lt"/>
              </a:rPr>
              <a:t>Version 1.0, </a:t>
            </a:r>
            <a:r>
              <a:rPr lang="de-DE" altLang="de-DE" sz="1600" dirty="0" smtClean="0">
                <a:latin typeface="+mj-lt"/>
              </a:rPr>
              <a:t>May </a:t>
            </a:r>
            <a:r>
              <a:rPr lang="de-DE" altLang="de-DE" sz="1600" dirty="0">
                <a:latin typeface="+mj-lt"/>
              </a:rPr>
              <a:t>2021</a:t>
            </a:r>
            <a:endParaRPr lang="de-DE" dirty="0"/>
          </a:p>
        </p:txBody>
      </p:sp>
      <p:pic>
        <p:nvPicPr>
          <p:cNvPr id="5" name="Picture 25" descr="Leopoldina_Logo_blau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20675"/>
            <a:ext cx="20574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1455755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07376" y="549275"/>
            <a:ext cx="5729248" cy="5327650"/>
          </a:xfrm>
        </p:spPr>
      </p:pic>
    </p:spTree>
    <p:extLst>
      <p:ext uri="{BB962C8B-B14F-4D97-AF65-F5344CB8AC3E}">
        <p14:creationId xmlns:p14="http://schemas.microsoft.com/office/powerpoint/2010/main" val="1822420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3069782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4201944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5518"/>
            <a:ext cx="8353425" cy="5095163"/>
          </a:xfrm>
        </p:spPr>
      </p:pic>
    </p:spTree>
    <p:extLst>
      <p:ext uri="{BB962C8B-B14F-4D97-AF65-F5344CB8AC3E}">
        <p14:creationId xmlns:p14="http://schemas.microsoft.com/office/powerpoint/2010/main" val="608187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909680" y="549275"/>
            <a:ext cx="5324640" cy="5327650"/>
          </a:xfrm>
          <a:prstGeom prst="rect">
            <a:avLst/>
          </a:prstGeom>
        </p:spPr>
      </p:pic>
    </p:spTree>
    <p:extLst>
      <p:ext uri="{BB962C8B-B14F-4D97-AF65-F5344CB8AC3E}">
        <p14:creationId xmlns:p14="http://schemas.microsoft.com/office/powerpoint/2010/main" val="883510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705757" y="549275"/>
            <a:ext cx="5732487" cy="5327650"/>
          </a:xfrm>
        </p:spPr>
      </p:pic>
    </p:spTree>
    <p:extLst>
      <p:ext uri="{BB962C8B-B14F-4D97-AF65-F5344CB8AC3E}">
        <p14:creationId xmlns:p14="http://schemas.microsoft.com/office/powerpoint/2010/main" val="3338675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761124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39069110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74824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638" y="476672"/>
            <a:ext cx="6141647" cy="5707915"/>
          </a:xfrm>
          <a:prstGeom prst="rect">
            <a:avLst/>
          </a:prstGeom>
        </p:spPr>
      </p:pic>
    </p:spTree>
    <p:extLst>
      <p:ext uri="{BB962C8B-B14F-4D97-AF65-F5344CB8AC3E}">
        <p14:creationId xmlns:p14="http://schemas.microsoft.com/office/powerpoint/2010/main" val="2806588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908175" y="549275"/>
            <a:ext cx="5327650" cy="5327650"/>
          </a:xfrm>
        </p:spPr>
      </p:pic>
    </p:spTree>
    <p:extLst>
      <p:ext uri="{BB962C8B-B14F-4D97-AF65-F5344CB8AC3E}">
        <p14:creationId xmlns:p14="http://schemas.microsoft.com/office/powerpoint/2010/main" val="532978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1421201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376765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130000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62609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platzhalter 6"/>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510699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9317"/>
            <a:ext cx="8353425" cy="5087566"/>
          </a:xfrm>
        </p:spPr>
      </p:pic>
    </p:spTree>
    <p:extLst>
      <p:ext uri="{BB962C8B-B14F-4D97-AF65-F5344CB8AC3E}">
        <p14:creationId xmlns:p14="http://schemas.microsoft.com/office/powerpoint/2010/main" val="261360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548681"/>
            <a:ext cx="8496944" cy="5174974"/>
          </a:xfrm>
          <a:prstGeom prst="rect">
            <a:avLst/>
          </a:prstGeom>
        </p:spPr>
      </p:pic>
    </p:spTree>
    <p:extLst>
      <p:ext uri="{BB962C8B-B14F-4D97-AF65-F5344CB8AC3E}">
        <p14:creationId xmlns:p14="http://schemas.microsoft.com/office/powerpoint/2010/main" val="937490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16161449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2610651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platzhalter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95288" y="667879"/>
            <a:ext cx="8353425" cy="5090441"/>
          </a:xfrm>
        </p:spPr>
      </p:pic>
    </p:spTree>
    <p:extLst>
      <p:ext uri="{BB962C8B-B14F-4D97-AF65-F5344CB8AC3E}">
        <p14:creationId xmlns:p14="http://schemas.microsoft.com/office/powerpoint/2010/main" val="3875705929"/>
      </p:ext>
    </p:extLst>
  </p:cSld>
  <p:clrMapOvr>
    <a:masterClrMapping/>
  </p:clrMapOvr>
</p:sld>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D0AB02"/>
      </a:accent1>
      <a:accent2>
        <a:srgbClr val="132470"/>
      </a:accent2>
      <a:accent3>
        <a:srgbClr val="FFFFFF"/>
      </a:accent3>
      <a:accent4>
        <a:srgbClr val="000000"/>
      </a:accent4>
      <a:accent5>
        <a:srgbClr val="E4D2AA"/>
      </a:accent5>
      <a:accent6>
        <a:srgbClr val="102065"/>
      </a:accent6>
      <a:hlink>
        <a:srgbClr val="009999"/>
      </a:hlink>
      <a:folHlink>
        <a:srgbClr val="99CC00"/>
      </a:folHlink>
    </a:clrScheme>
    <a:fontScheme name="Standarddesign">
      <a:majorFont>
        <a:latin typeface="Georgia"/>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heSansSemiLight-Plai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a:ln>
              <a:noFill/>
            </a:ln>
            <a:solidFill>
              <a:srgbClr val="000000"/>
            </a:solidFill>
            <a:effectLst/>
            <a:latin typeface="TheSansSemiLight-Plain" charset="0"/>
            <a:ea typeface="ＭＳ Ｐゴシック"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E6D06B3AEC14E46BBF0BBE8907F9332" ma:contentTypeVersion="13" ma:contentTypeDescription="Ein neues Dokument erstellen." ma:contentTypeScope="" ma:versionID="756f4b49159f8b70a7e28eb64f787073">
  <xsd:schema xmlns:xsd="http://www.w3.org/2001/XMLSchema" xmlns:xs="http://www.w3.org/2001/XMLSchema" xmlns:p="http://schemas.microsoft.com/office/2006/metadata/properties" xmlns:ns3="f895085d-3aa9-499d-9fa9-3090cd9bf8ff" xmlns:ns4="6a0616c0-c990-4e05-ad07-e3494171e674" targetNamespace="http://schemas.microsoft.com/office/2006/metadata/properties" ma:root="true" ma:fieldsID="8f7d29c2623194552936cfb460d50008" ns3:_="" ns4:_="">
    <xsd:import namespace="f895085d-3aa9-499d-9fa9-3090cd9bf8ff"/>
    <xsd:import namespace="6a0616c0-c990-4e05-ad07-e3494171e67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95085d-3aa9-499d-9fa9-3090cd9bf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0616c0-c990-4e05-ad07-e3494171e674"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F52616-1754-482A-8493-268504BB0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95085d-3aa9-499d-9fa9-3090cd9bf8ff"/>
    <ds:schemaRef ds:uri="6a0616c0-c990-4e05-ad07-e3494171e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6D1F25-95DF-47B8-9F09-140BFA42E975}">
  <ds:schemaRefs>
    <ds:schemaRef ds:uri="http://schemas.microsoft.com/sharepoint/v3/contenttype/forms"/>
  </ds:schemaRefs>
</ds:datastoreItem>
</file>

<file path=customXml/itemProps3.xml><?xml version="1.0" encoding="utf-8"?>
<ds:datastoreItem xmlns:ds="http://schemas.openxmlformats.org/officeDocument/2006/customXml" ds:itemID="{BBF2D717-00E4-46C1-8C75-53B24A5967EB}">
  <ds:schemaRefs>
    <ds:schemaRef ds:uri="http://purl.org/dc/terms/"/>
    <ds:schemaRef ds:uri="http://schemas.microsoft.com/office/2006/documentManagement/types"/>
    <ds:schemaRef ds:uri="f895085d-3aa9-499d-9fa9-3090cd9bf8ff"/>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6a0616c0-c990-4e05-ad07-e3494171e67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890</Words>
  <Application>Microsoft Office PowerPoint</Application>
  <PresentationFormat>Bildschirmpräsentation (4:3)</PresentationFormat>
  <Paragraphs>43</Paragraphs>
  <Slides>23</Slides>
  <Notes>21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ＭＳ Ｐゴシック</vt:lpstr>
      <vt:lpstr>Arial</vt:lpstr>
      <vt:lpstr>Calibri</vt:lpstr>
      <vt:lpstr>Georgia</vt:lpstr>
      <vt:lpstr>TheSansSemiLight-Plain</vt:lpstr>
      <vt:lpstr>Standarddesign</vt:lpstr>
      <vt:lpstr>Climate change: causes,  consequences &amp; possible actions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Leopoldina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Leopoldina – Corporate Design Relaunch</dc:title>
  <dc:creator>Mengel, Johannes</dc:creator>
  <cp:lastModifiedBy>Mengel, Johannes</cp:lastModifiedBy>
  <cp:revision>155</cp:revision>
  <dcterms:created xsi:type="dcterms:W3CDTF">2008-12-02T16:28:31Z</dcterms:created>
  <dcterms:modified xsi:type="dcterms:W3CDTF">2021-10-14T11:48:13Z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0x0101005E6D06B3AEC14E46BBF0BBE8907F9332</vt:lpwstr>
  </property>
</Properties>
</file>