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5" r:id="rId4"/>
  </p:sldMasterIdLst>
  <p:notesMasterIdLst>
    <p:notesMasterId r:id="rId51"/>
  </p:notesMasterIdLst>
  <p:sldIdLst>
    <p:sldId id="270" r:id="rId5"/>
    <p:sldId id="271" r:id="rId6"/>
    <p:sldId id="272" r:id="rId7"/>
    <p:sldId id="265" r:id="rId8"/>
    <p:sldId id="276" r:id="rId9"/>
    <p:sldId id="280" r:id="rId10"/>
    <p:sldId id="281" r:id="rId11"/>
    <p:sldId id="282" r:id="rId12"/>
    <p:sldId id="283" r:id="rId13"/>
    <p:sldId id="284" r:id="rId14"/>
    <p:sldId id="277" r:id="rId15"/>
    <p:sldId id="285" r:id="rId16"/>
    <p:sldId id="286" r:id="rId17"/>
    <p:sldId id="287" r:id="rId18"/>
    <p:sldId id="279" r:id="rId19"/>
    <p:sldId id="292" r:id="rId20"/>
    <p:sldId id="293" r:id="rId21"/>
    <p:sldId id="294" r:id="rId22"/>
    <p:sldId id="296" r:id="rId23"/>
    <p:sldId id="297" r:id="rId24"/>
    <p:sldId id="312" r:id="rId25"/>
    <p:sldId id="298" r:id="rId26"/>
    <p:sldId id="299" r:id="rId27"/>
    <p:sldId id="323" r:id="rId28"/>
    <p:sldId id="300" r:id="rId29"/>
    <p:sldId id="301" r:id="rId30"/>
    <p:sldId id="302" r:id="rId31"/>
    <p:sldId id="318" r:id="rId32"/>
    <p:sldId id="319" r:id="rId33"/>
    <p:sldId id="320" r:id="rId34"/>
    <p:sldId id="321" r:id="rId35"/>
    <p:sldId id="322" r:id="rId36"/>
    <p:sldId id="313" r:id="rId37"/>
    <p:sldId id="314" r:id="rId38"/>
    <p:sldId id="315" r:id="rId39"/>
    <p:sldId id="316" r:id="rId40"/>
    <p:sldId id="317" r:id="rId41"/>
    <p:sldId id="303" r:id="rId42"/>
    <p:sldId id="304" r:id="rId43"/>
    <p:sldId id="305" r:id="rId44"/>
    <p:sldId id="306" r:id="rId45"/>
    <p:sldId id="307" r:id="rId46"/>
    <p:sldId id="308" r:id="rId47"/>
    <p:sldId id="310" r:id="rId48"/>
    <p:sldId id="309" r:id="rId49"/>
    <p:sldId id="311" r:id="rId50"/>
  </p:sldIdLst>
  <p:sldSz cx="9144000" cy="5143500" type="screen16x9"/>
  <p:notesSz cx="6858000" cy="9144000"/>
  <p:embeddedFontLst>
    <p:embeddedFont>
      <p:font typeface="Open Sans" panose="020B060402020202020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Open Sans ExtraBold" panose="020B0604020202020204" charset="0"/>
      <p:bold r:id="rId60"/>
      <p:italic r:id="rId61"/>
      <p:boldItalic r:id="rId62"/>
    </p:embeddedFont>
    <p:embeddedFont>
      <p:font typeface="Open Sans SemiBold" panose="020B0604020202020204" charset="0"/>
      <p:regular r:id="rId63"/>
      <p:bold r:id="rId64"/>
      <p:italic r:id="rId65"/>
      <p:boldItalic r:id="rId6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C8"/>
    <a:srgbClr val="FD917B"/>
    <a:srgbClr val="E53212"/>
    <a:srgbClr val="EAF6FE"/>
    <a:srgbClr val="ECF6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19429-6341-88E0-8AF9-39432969C45A}" v="4" dt="2020-10-01T15:32:17.164"/>
    <p1510:client id="{ED3BA112-EFF5-FF46-BDAE-6E4FA1635D38}" v="202" dt="2020-10-02T07:05:45.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3"/>
  </p:normalViewPr>
  <p:slideViewPr>
    <p:cSldViewPr snapToGrid="0" snapToObjects="1">
      <p:cViewPr varScale="1">
        <p:scale>
          <a:sx n="139" d="100"/>
          <a:sy n="139" d="100"/>
        </p:scale>
        <p:origin x="1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tsch, Johannes" userId="S::johannes.fritsch@leopoldina.org::87b7b013-8dc6-4fba-9963-23b91acf15a3" providerId="AD" clId="Web-{38819429-6341-88E0-8AF9-39432969C45A}"/>
    <pc:docChg chg="modSld">
      <pc:chgData name="Fritsch, Johannes" userId="S::johannes.fritsch@leopoldina.org::87b7b013-8dc6-4fba-9963-23b91acf15a3" providerId="AD" clId="Web-{38819429-6341-88E0-8AF9-39432969C45A}" dt="2020-10-01T15:32:17.164" v="2" actId="20577"/>
      <pc:docMkLst>
        <pc:docMk/>
      </pc:docMkLst>
      <pc:sldChg chg="modSp">
        <pc:chgData name="Fritsch, Johannes" userId="S::johannes.fritsch@leopoldina.org::87b7b013-8dc6-4fba-9963-23b91acf15a3" providerId="AD" clId="Web-{38819429-6341-88E0-8AF9-39432969C45A}" dt="2020-10-01T15:22:33.579" v="0" actId="20577"/>
        <pc:sldMkLst>
          <pc:docMk/>
          <pc:sldMk cId="830582565" sldId="265"/>
        </pc:sldMkLst>
        <pc:spChg chg="mod">
          <ac:chgData name="Fritsch, Johannes" userId="S::johannes.fritsch@leopoldina.org::87b7b013-8dc6-4fba-9963-23b91acf15a3" providerId="AD" clId="Web-{38819429-6341-88E0-8AF9-39432969C45A}" dt="2020-10-01T15:22:33.579" v="0" actId="20577"/>
          <ac:spMkLst>
            <pc:docMk/>
            <pc:sldMk cId="830582565" sldId="265"/>
            <ac:spMk id="3" creationId="{EB761585-A809-F245-A821-DF7E93F38AFC}"/>
          </ac:spMkLst>
        </pc:spChg>
      </pc:sldChg>
    </pc:docChg>
  </pc:docChgLst>
  <pc:docChgLst>
    <pc:chgData name="Fritsch, Johannes" userId="87b7b013-8dc6-4fba-9963-23b91acf15a3" providerId="ADAL" clId="{ED3BA112-EFF5-FF46-BDAE-6E4FA1635D38}"/>
    <pc:docChg chg="undo custSel modSld modMainMaster">
      <pc:chgData name="Fritsch, Johannes" userId="87b7b013-8dc6-4fba-9963-23b91acf15a3" providerId="ADAL" clId="{ED3BA112-EFF5-FF46-BDAE-6E4FA1635D38}" dt="2020-10-02T07:07:08.306" v="826" actId="1035"/>
      <pc:docMkLst>
        <pc:docMk/>
      </pc:docMkLst>
      <pc:sldChg chg="modSp">
        <pc:chgData name="Fritsch, Johannes" userId="87b7b013-8dc6-4fba-9963-23b91acf15a3" providerId="ADAL" clId="{ED3BA112-EFF5-FF46-BDAE-6E4FA1635D38}" dt="2020-10-02T07:05:20.992" v="762"/>
        <pc:sldMkLst>
          <pc:docMk/>
          <pc:sldMk cId="26908173" sldId="270"/>
        </pc:sldMkLst>
        <pc:spChg chg="mod">
          <ac:chgData name="Fritsch, Johannes" userId="87b7b013-8dc6-4fba-9963-23b91acf15a3" providerId="ADAL" clId="{ED3BA112-EFF5-FF46-BDAE-6E4FA1635D38}" dt="2020-10-02T07:05:20.992" v="762"/>
          <ac:spMkLst>
            <pc:docMk/>
            <pc:sldMk cId="26908173" sldId="270"/>
            <ac:spMk id="7" creationId="{52E87540-E920-514D-B414-0E056AFC3A59}"/>
          </ac:spMkLst>
        </pc:spChg>
      </pc:sldChg>
      <pc:sldChg chg="modSp mod">
        <pc:chgData name="Fritsch, Johannes" userId="87b7b013-8dc6-4fba-9963-23b91acf15a3" providerId="ADAL" clId="{ED3BA112-EFF5-FF46-BDAE-6E4FA1635D38}" dt="2020-10-02T07:07:08.306" v="826" actId="1035"/>
        <pc:sldMkLst>
          <pc:docMk/>
          <pc:sldMk cId="2988877874" sldId="271"/>
        </pc:sldMkLst>
        <pc:spChg chg="mod">
          <ac:chgData name="Fritsch, Johannes" userId="87b7b013-8dc6-4fba-9963-23b91acf15a3" providerId="ADAL" clId="{ED3BA112-EFF5-FF46-BDAE-6E4FA1635D38}" dt="2020-10-02T07:07:08.306" v="826" actId="1035"/>
          <ac:spMkLst>
            <pc:docMk/>
            <pc:sldMk cId="2988877874" sldId="271"/>
            <ac:spMk id="3" creationId="{3F1B9B5E-47B9-1A41-909F-6260D9BDCDF0}"/>
          </ac:spMkLst>
        </pc:spChg>
      </pc:sldChg>
      <pc:sldChg chg="modSp mod">
        <pc:chgData name="Fritsch, Johannes" userId="87b7b013-8dc6-4fba-9963-23b91acf15a3" providerId="ADAL" clId="{ED3BA112-EFF5-FF46-BDAE-6E4FA1635D38}" dt="2020-10-01T14:41:23.244" v="537" actId="14100"/>
        <pc:sldMkLst>
          <pc:docMk/>
          <pc:sldMk cId="2936166498" sldId="272"/>
        </pc:sldMkLst>
        <pc:spChg chg="mod">
          <ac:chgData name="Fritsch, Johannes" userId="87b7b013-8dc6-4fba-9963-23b91acf15a3" providerId="ADAL" clId="{ED3BA112-EFF5-FF46-BDAE-6E4FA1635D38}" dt="2020-10-01T14:41:23.244" v="537" actId="14100"/>
          <ac:spMkLst>
            <pc:docMk/>
            <pc:sldMk cId="2936166498" sldId="272"/>
            <ac:spMk id="4" creationId="{EEB6A5F9-5827-1C44-B860-21F28C63BF24}"/>
          </ac:spMkLst>
        </pc:spChg>
      </pc:sldChg>
      <pc:sldChg chg="modSp mod">
        <pc:chgData name="Fritsch, Johannes" userId="87b7b013-8dc6-4fba-9963-23b91acf15a3" providerId="ADAL" clId="{ED3BA112-EFF5-FF46-BDAE-6E4FA1635D38}" dt="2020-09-28T07:43:56.016" v="0" actId="20577"/>
        <pc:sldMkLst>
          <pc:docMk/>
          <pc:sldMk cId="1188243047" sldId="281"/>
        </pc:sldMkLst>
        <pc:spChg chg="mod">
          <ac:chgData name="Fritsch, Johannes" userId="87b7b013-8dc6-4fba-9963-23b91acf15a3" providerId="ADAL" clId="{ED3BA112-EFF5-FF46-BDAE-6E4FA1635D38}" dt="2020-09-28T07:43:56.016" v="0" actId="20577"/>
          <ac:spMkLst>
            <pc:docMk/>
            <pc:sldMk cId="1188243047" sldId="281"/>
            <ac:spMk id="13" creationId="{00000000-0000-0000-0000-000000000000}"/>
          </ac:spMkLst>
        </pc:spChg>
      </pc:sldChg>
      <pc:sldChg chg="addSp delSp modSp mod">
        <pc:chgData name="Fritsch, Johannes" userId="87b7b013-8dc6-4fba-9963-23b91acf15a3" providerId="ADAL" clId="{ED3BA112-EFF5-FF46-BDAE-6E4FA1635D38}" dt="2020-09-28T09:58:07.634" v="491" actId="1076"/>
        <pc:sldMkLst>
          <pc:docMk/>
          <pc:sldMk cId="2132674189" sldId="292"/>
        </pc:sldMkLst>
        <pc:picChg chg="del">
          <ac:chgData name="Fritsch, Johannes" userId="87b7b013-8dc6-4fba-9963-23b91acf15a3" providerId="ADAL" clId="{ED3BA112-EFF5-FF46-BDAE-6E4FA1635D38}" dt="2020-09-28T09:57:28.740" v="479" actId="478"/>
          <ac:picMkLst>
            <pc:docMk/>
            <pc:sldMk cId="2132674189" sldId="292"/>
            <ac:picMk id="4" creationId="{00000000-0000-0000-0000-000000000000}"/>
          </ac:picMkLst>
        </pc:picChg>
        <pc:picChg chg="add del">
          <ac:chgData name="Fritsch, Johannes" userId="87b7b013-8dc6-4fba-9963-23b91acf15a3" providerId="ADAL" clId="{ED3BA112-EFF5-FF46-BDAE-6E4FA1635D38}" dt="2020-09-28T09:57:37.014" v="481" actId="478"/>
          <ac:picMkLst>
            <pc:docMk/>
            <pc:sldMk cId="2132674189" sldId="292"/>
            <ac:picMk id="5" creationId="{0669E11D-8DA8-1647-BB93-6B5922A84BF5}"/>
          </ac:picMkLst>
        </pc:picChg>
        <pc:picChg chg="add mod">
          <ac:chgData name="Fritsch, Johannes" userId="87b7b013-8dc6-4fba-9963-23b91acf15a3" providerId="ADAL" clId="{ED3BA112-EFF5-FF46-BDAE-6E4FA1635D38}" dt="2020-09-28T09:58:07.634" v="491" actId="1076"/>
          <ac:picMkLst>
            <pc:docMk/>
            <pc:sldMk cId="2132674189" sldId="292"/>
            <ac:picMk id="6" creationId="{C54594F9-178C-7549-900A-754C9D4CD797}"/>
          </ac:picMkLst>
        </pc:picChg>
      </pc:sldChg>
      <pc:sldChg chg="addSp delSp modSp mod">
        <pc:chgData name="Fritsch, Johannes" userId="87b7b013-8dc6-4fba-9963-23b91acf15a3" providerId="ADAL" clId="{ED3BA112-EFF5-FF46-BDAE-6E4FA1635D38}" dt="2020-09-28T09:59:35.913" v="516" actId="1038"/>
        <pc:sldMkLst>
          <pc:docMk/>
          <pc:sldMk cId="1413147828" sldId="298"/>
        </pc:sldMkLst>
        <pc:spChg chg="add del mod">
          <ac:chgData name="Fritsch, Johannes" userId="87b7b013-8dc6-4fba-9963-23b91acf15a3" providerId="ADAL" clId="{ED3BA112-EFF5-FF46-BDAE-6E4FA1635D38}" dt="2020-09-28T09:49:14.487" v="391" actId="767"/>
          <ac:spMkLst>
            <pc:docMk/>
            <pc:sldMk cId="1413147828" sldId="298"/>
            <ac:spMk id="5" creationId="{D64B99CF-F919-6C46-821B-FD3452CD6BD6}"/>
          </ac:spMkLst>
        </pc:spChg>
        <pc:spChg chg="add mod">
          <ac:chgData name="Fritsch, Johannes" userId="87b7b013-8dc6-4fba-9963-23b91acf15a3" providerId="ADAL" clId="{ED3BA112-EFF5-FF46-BDAE-6E4FA1635D38}" dt="2020-09-28T09:49:13.196" v="389"/>
          <ac:spMkLst>
            <pc:docMk/>
            <pc:sldMk cId="1413147828" sldId="298"/>
            <ac:spMk id="12" creationId="{00000000-0008-0000-0100-000008000000}"/>
          </ac:spMkLst>
        </pc:spChg>
        <pc:spChg chg="mod">
          <ac:chgData name="Fritsch, Johannes" userId="87b7b013-8dc6-4fba-9963-23b91acf15a3" providerId="ADAL" clId="{ED3BA112-EFF5-FF46-BDAE-6E4FA1635D38}" dt="2020-09-28T09:53:30.173" v="478" actId="1038"/>
          <ac:spMkLst>
            <pc:docMk/>
            <pc:sldMk cId="1413147828" sldId="298"/>
            <ac:spMk id="13" creationId="{00000000-0000-0000-0000-000000000000}"/>
          </ac:spMkLst>
        </pc:spChg>
        <pc:spChg chg="add mod">
          <ac:chgData name="Fritsch, Johannes" userId="87b7b013-8dc6-4fba-9963-23b91acf15a3" providerId="ADAL" clId="{ED3BA112-EFF5-FF46-BDAE-6E4FA1635D38}" dt="2020-09-28T09:49:13.196" v="389"/>
          <ac:spMkLst>
            <pc:docMk/>
            <pc:sldMk cId="1413147828" sldId="298"/>
            <ac:spMk id="14" creationId="{00000000-0008-0000-0100-000009000000}"/>
          </ac:spMkLst>
        </pc:spChg>
        <pc:spChg chg="add mod">
          <ac:chgData name="Fritsch, Johannes" userId="87b7b013-8dc6-4fba-9963-23b91acf15a3" providerId="ADAL" clId="{ED3BA112-EFF5-FF46-BDAE-6E4FA1635D38}" dt="2020-09-28T09:49:13.196" v="389"/>
          <ac:spMkLst>
            <pc:docMk/>
            <pc:sldMk cId="1413147828" sldId="298"/>
            <ac:spMk id="15" creationId="{00000000-0008-0000-0100-00000A000000}"/>
          </ac:spMkLst>
        </pc:spChg>
        <pc:spChg chg="add mod">
          <ac:chgData name="Fritsch, Johannes" userId="87b7b013-8dc6-4fba-9963-23b91acf15a3" providerId="ADAL" clId="{ED3BA112-EFF5-FF46-BDAE-6E4FA1635D38}" dt="2020-09-28T09:49:13.196" v="389"/>
          <ac:spMkLst>
            <pc:docMk/>
            <pc:sldMk cId="1413147828" sldId="298"/>
            <ac:spMk id="16" creationId="{00000000-0008-0000-0100-00000C000000}"/>
          </ac:spMkLst>
        </pc:spChg>
        <pc:spChg chg="add mod">
          <ac:chgData name="Fritsch, Johannes" userId="87b7b013-8dc6-4fba-9963-23b91acf15a3" providerId="ADAL" clId="{ED3BA112-EFF5-FF46-BDAE-6E4FA1635D38}" dt="2020-09-28T09:49:05.347" v="374"/>
          <ac:spMkLst>
            <pc:docMk/>
            <pc:sldMk cId="1413147828" sldId="298"/>
            <ac:spMk id="19" creationId="{00000000-0008-0000-0100-000008000000}"/>
          </ac:spMkLst>
        </pc:spChg>
        <pc:spChg chg="del">
          <ac:chgData name="Fritsch, Johannes" userId="87b7b013-8dc6-4fba-9963-23b91acf15a3" providerId="ADAL" clId="{ED3BA112-EFF5-FF46-BDAE-6E4FA1635D38}" dt="2020-09-28T09:48:24.002" v="348" actId="478"/>
          <ac:spMkLst>
            <pc:docMk/>
            <pc:sldMk cId="1413147828" sldId="298"/>
            <ac:spMk id="20" creationId="{00000000-0000-0000-0000-000000000000}"/>
          </ac:spMkLst>
        </pc:spChg>
        <pc:spChg chg="add mod">
          <ac:chgData name="Fritsch, Johannes" userId="87b7b013-8dc6-4fba-9963-23b91acf15a3" providerId="ADAL" clId="{ED3BA112-EFF5-FF46-BDAE-6E4FA1635D38}" dt="2020-09-28T09:49:05.347" v="374"/>
          <ac:spMkLst>
            <pc:docMk/>
            <pc:sldMk cId="1413147828" sldId="298"/>
            <ac:spMk id="21" creationId="{00000000-0008-0000-0100-000009000000}"/>
          </ac:spMkLst>
        </pc:spChg>
        <pc:spChg chg="add mod">
          <ac:chgData name="Fritsch, Johannes" userId="87b7b013-8dc6-4fba-9963-23b91acf15a3" providerId="ADAL" clId="{ED3BA112-EFF5-FF46-BDAE-6E4FA1635D38}" dt="2020-09-28T09:49:05.347" v="374"/>
          <ac:spMkLst>
            <pc:docMk/>
            <pc:sldMk cId="1413147828" sldId="298"/>
            <ac:spMk id="22" creationId="{00000000-0008-0000-0100-00000A000000}"/>
          </ac:spMkLst>
        </pc:spChg>
        <pc:spChg chg="add mod">
          <ac:chgData name="Fritsch, Johannes" userId="87b7b013-8dc6-4fba-9963-23b91acf15a3" providerId="ADAL" clId="{ED3BA112-EFF5-FF46-BDAE-6E4FA1635D38}" dt="2020-09-28T09:49:05.347" v="374"/>
          <ac:spMkLst>
            <pc:docMk/>
            <pc:sldMk cId="1413147828" sldId="298"/>
            <ac:spMk id="23" creationId="{00000000-0008-0000-0100-00000C000000}"/>
          </ac:spMkLst>
        </pc:spChg>
        <pc:grpChg chg="add del mod">
          <ac:chgData name="Fritsch, Johannes" userId="87b7b013-8dc6-4fba-9963-23b91acf15a3" providerId="ADAL" clId="{ED3BA112-EFF5-FF46-BDAE-6E4FA1635D38}" dt="2020-09-28T09:49:13.196" v="389"/>
          <ac:grpSpMkLst>
            <pc:docMk/>
            <pc:sldMk cId="1413147828" sldId="298"/>
            <ac:grpSpMk id="10" creationId="{0900E9D3-D6BA-8240-8BA4-FC40E3E8B65A}"/>
          </ac:grpSpMkLst>
        </pc:grpChg>
        <pc:grpChg chg="add del mod">
          <ac:chgData name="Fritsch, Johannes" userId="87b7b013-8dc6-4fba-9963-23b91acf15a3" providerId="ADAL" clId="{ED3BA112-EFF5-FF46-BDAE-6E4FA1635D38}" dt="2020-09-28T09:49:05.347" v="374"/>
          <ac:grpSpMkLst>
            <pc:docMk/>
            <pc:sldMk cId="1413147828" sldId="298"/>
            <ac:grpSpMk id="17" creationId="{0900E9D3-D6BA-8240-8BA4-FC40E3E8B65A}"/>
          </ac:grpSpMkLst>
        </pc:grpChg>
        <pc:graphicFrameChg chg="add del mod">
          <ac:chgData name="Fritsch, Johannes" userId="87b7b013-8dc6-4fba-9963-23b91acf15a3" providerId="ADAL" clId="{ED3BA112-EFF5-FF46-BDAE-6E4FA1635D38}" dt="2020-09-28T09:49:13.196" v="389"/>
          <ac:graphicFrameMkLst>
            <pc:docMk/>
            <pc:sldMk cId="1413147828" sldId="298"/>
            <ac:graphicFrameMk id="11" creationId="{00000000-0008-0000-0100-000006000000}"/>
          </ac:graphicFrameMkLst>
        </pc:graphicFrameChg>
        <pc:graphicFrameChg chg="add mod">
          <ac:chgData name="Fritsch, Johannes" userId="87b7b013-8dc6-4fba-9963-23b91acf15a3" providerId="ADAL" clId="{ED3BA112-EFF5-FF46-BDAE-6E4FA1635D38}" dt="2020-09-28T09:49:05.347" v="374"/>
          <ac:graphicFrameMkLst>
            <pc:docMk/>
            <pc:sldMk cId="1413147828" sldId="298"/>
            <ac:graphicFrameMk id="18" creationId="{00000000-0008-0000-0100-000006000000}"/>
          </ac:graphicFrameMkLst>
        </pc:graphicFrameChg>
        <pc:picChg chg="del">
          <ac:chgData name="Fritsch, Johannes" userId="87b7b013-8dc6-4fba-9963-23b91acf15a3" providerId="ADAL" clId="{ED3BA112-EFF5-FF46-BDAE-6E4FA1635D38}" dt="2020-09-28T09:48:25.023" v="349" actId="478"/>
          <ac:picMkLst>
            <pc:docMk/>
            <pc:sldMk cId="1413147828" sldId="298"/>
            <ac:picMk id="6" creationId="{00000000-0000-0000-0000-000000000000}"/>
          </ac:picMkLst>
        </pc:picChg>
        <pc:picChg chg="add del mod">
          <ac:chgData name="Fritsch, Johannes" userId="87b7b013-8dc6-4fba-9963-23b91acf15a3" providerId="ADAL" clId="{ED3BA112-EFF5-FF46-BDAE-6E4FA1635D38}" dt="2020-09-28T09:52:43.757" v="405" actId="478"/>
          <ac:picMkLst>
            <pc:docMk/>
            <pc:sldMk cId="1413147828" sldId="298"/>
            <ac:picMk id="8" creationId="{109F1B5C-1F29-0C47-98C4-2C16209ECCD9}"/>
          </ac:picMkLst>
        </pc:picChg>
        <pc:picChg chg="add del mod">
          <ac:chgData name="Fritsch, Johannes" userId="87b7b013-8dc6-4fba-9963-23b91acf15a3" providerId="ADAL" clId="{ED3BA112-EFF5-FF46-BDAE-6E4FA1635D38}" dt="2020-09-28T09:59:16.769" v="492" actId="478"/>
          <ac:picMkLst>
            <pc:docMk/>
            <pc:sldMk cId="1413147828" sldId="298"/>
            <ac:picMk id="9" creationId="{5696D154-C759-CA4B-8181-31A61FF20DF9}"/>
          </ac:picMkLst>
        </pc:picChg>
        <pc:picChg chg="add mod">
          <ac:chgData name="Fritsch, Johannes" userId="87b7b013-8dc6-4fba-9963-23b91acf15a3" providerId="ADAL" clId="{ED3BA112-EFF5-FF46-BDAE-6E4FA1635D38}" dt="2020-09-28T09:59:35.913" v="516" actId="1038"/>
          <ac:picMkLst>
            <pc:docMk/>
            <pc:sldMk cId="1413147828" sldId="298"/>
            <ac:picMk id="24" creationId="{C169C130-0DE6-A045-AC1E-91E0DBEF7683}"/>
          </ac:picMkLst>
        </pc:picChg>
      </pc:sldChg>
      <pc:sldChg chg="modSp mod">
        <pc:chgData name="Fritsch, Johannes" userId="87b7b013-8dc6-4fba-9963-23b91acf15a3" providerId="ADAL" clId="{ED3BA112-EFF5-FF46-BDAE-6E4FA1635D38}" dt="2020-09-28T08:22:28.788" v="347" actId="1036"/>
        <pc:sldMkLst>
          <pc:docMk/>
          <pc:sldMk cId="1644480528" sldId="311"/>
        </pc:sldMkLst>
        <pc:spChg chg="mod">
          <ac:chgData name="Fritsch, Johannes" userId="87b7b013-8dc6-4fba-9963-23b91acf15a3" providerId="ADAL" clId="{ED3BA112-EFF5-FF46-BDAE-6E4FA1635D38}" dt="2020-09-28T08:22:28.788" v="347" actId="1036"/>
          <ac:spMkLst>
            <pc:docMk/>
            <pc:sldMk cId="1644480528" sldId="311"/>
            <ac:spMk id="9" creationId="{5447B16B-FC6D-FC47-8B32-D925F9A9BC20}"/>
          </ac:spMkLst>
        </pc:spChg>
      </pc:sldChg>
      <pc:sldChg chg="modSp mod">
        <pc:chgData name="Fritsch, Johannes" userId="87b7b013-8dc6-4fba-9963-23b91acf15a3" providerId="ADAL" clId="{ED3BA112-EFF5-FF46-BDAE-6E4FA1635D38}" dt="2020-09-28T08:15:06.572" v="21" actId="1038"/>
        <pc:sldMkLst>
          <pc:docMk/>
          <pc:sldMk cId="4220861877" sldId="318"/>
        </pc:sldMkLst>
        <pc:spChg chg="mod">
          <ac:chgData name="Fritsch, Johannes" userId="87b7b013-8dc6-4fba-9963-23b91acf15a3" providerId="ADAL" clId="{ED3BA112-EFF5-FF46-BDAE-6E4FA1635D38}" dt="2020-09-28T08:15:06.572" v="21" actId="1038"/>
          <ac:spMkLst>
            <pc:docMk/>
            <pc:sldMk cId="4220861877" sldId="318"/>
            <ac:spMk id="3" creationId="{00000000-0000-0000-0000-000000000000}"/>
          </ac:spMkLst>
        </pc:spChg>
      </pc:sldChg>
      <pc:sldChg chg="modSp mod">
        <pc:chgData name="Fritsch, Johannes" userId="87b7b013-8dc6-4fba-9963-23b91acf15a3" providerId="ADAL" clId="{ED3BA112-EFF5-FF46-BDAE-6E4FA1635D38}" dt="2020-09-28T08:15:30.419" v="40" actId="1036"/>
        <pc:sldMkLst>
          <pc:docMk/>
          <pc:sldMk cId="473315487" sldId="319"/>
        </pc:sldMkLst>
        <pc:spChg chg="mod">
          <ac:chgData name="Fritsch, Johannes" userId="87b7b013-8dc6-4fba-9963-23b91acf15a3" providerId="ADAL" clId="{ED3BA112-EFF5-FF46-BDAE-6E4FA1635D38}" dt="2020-09-28T08:15:25.347" v="25" actId="20577"/>
          <ac:spMkLst>
            <pc:docMk/>
            <pc:sldMk cId="473315487" sldId="319"/>
            <ac:spMk id="4" creationId="{00000000-0000-0000-0000-000000000000}"/>
          </ac:spMkLst>
        </pc:spChg>
        <pc:spChg chg="mod">
          <ac:chgData name="Fritsch, Johannes" userId="87b7b013-8dc6-4fba-9963-23b91acf15a3" providerId="ADAL" clId="{ED3BA112-EFF5-FF46-BDAE-6E4FA1635D38}" dt="2020-09-28T08:15:30.419" v="40" actId="1036"/>
          <ac:spMkLst>
            <pc:docMk/>
            <pc:sldMk cId="473315487" sldId="319"/>
            <ac:spMk id="9" creationId="{5447B16B-FC6D-FC47-8B32-D925F9A9BC20}"/>
          </ac:spMkLst>
        </pc:spChg>
      </pc:sldChg>
      <pc:sldChg chg="modSp mod">
        <pc:chgData name="Fritsch, Johannes" userId="87b7b013-8dc6-4fba-9963-23b91acf15a3" providerId="ADAL" clId="{ED3BA112-EFF5-FF46-BDAE-6E4FA1635D38}" dt="2020-09-28T08:16:47.442" v="88" actId="255"/>
        <pc:sldMkLst>
          <pc:docMk/>
          <pc:sldMk cId="730081291" sldId="320"/>
        </pc:sldMkLst>
        <pc:spChg chg="mod">
          <ac:chgData name="Fritsch, Johannes" userId="87b7b013-8dc6-4fba-9963-23b91acf15a3" providerId="ADAL" clId="{ED3BA112-EFF5-FF46-BDAE-6E4FA1635D38}" dt="2020-09-28T08:16:47.442" v="88" actId="255"/>
          <ac:spMkLst>
            <pc:docMk/>
            <pc:sldMk cId="730081291" sldId="320"/>
            <ac:spMk id="4" creationId="{00000000-0000-0000-0000-000000000000}"/>
          </ac:spMkLst>
        </pc:spChg>
        <pc:spChg chg="mod">
          <ac:chgData name="Fritsch, Johannes" userId="87b7b013-8dc6-4fba-9963-23b91acf15a3" providerId="ADAL" clId="{ED3BA112-EFF5-FF46-BDAE-6E4FA1635D38}" dt="2020-09-28T08:15:43.602" v="59" actId="1036"/>
          <ac:spMkLst>
            <pc:docMk/>
            <pc:sldMk cId="730081291" sldId="320"/>
            <ac:spMk id="9" creationId="{5447B16B-FC6D-FC47-8B32-D925F9A9BC20}"/>
          </ac:spMkLst>
        </pc:spChg>
      </pc:sldChg>
      <pc:sldChg chg="addSp delSp modSp mod">
        <pc:chgData name="Fritsch, Johannes" userId="87b7b013-8dc6-4fba-9963-23b91acf15a3" providerId="ADAL" clId="{ED3BA112-EFF5-FF46-BDAE-6E4FA1635D38}" dt="2020-09-28T08:16:54.314" v="89" actId="255"/>
        <pc:sldMkLst>
          <pc:docMk/>
          <pc:sldMk cId="200767293" sldId="321"/>
        </pc:sldMkLst>
        <pc:spChg chg="del">
          <ac:chgData name="Fritsch, Johannes" userId="87b7b013-8dc6-4fba-9963-23b91acf15a3" providerId="ADAL" clId="{ED3BA112-EFF5-FF46-BDAE-6E4FA1635D38}" dt="2020-09-28T08:15:54.921" v="60"/>
          <ac:spMkLst>
            <pc:docMk/>
            <pc:sldMk cId="200767293" sldId="321"/>
            <ac:spMk id="4" creationId="{00000000-0000-0000-0000-000000000000}"/>
          </ac:spMkLst>
        </pc:spChg>
        <pc:spChg chg="add mod">
          <ac:chgData name="Fritsch, Johannes" userId="87b7b013-8dc6-4fba-9963-23b91acf15a3" providerId="ADAL" clId="{ED3BA112-EFF5-FF46-BDAE-6E4FA1635D38}" dt="2020-09-28T08:16:54.314" v="89" actId="255"/>
          <ac:spMkLst>
            <pc:docMk/>
            <pc:sldMk cId="200767293" sldId="321"/>
            <ac:spMk id="5" creationId="{E6A322F4-AEBD-3B42-90B7-B58568729629}"/>
          </ac:spMkLst>
        </pc:spChg>
        <pc:spChg chg="mod">
          <ac:chgData name="Fritsch, Johannes" userId="87b7b013-8dc6-4fba-9963-23b91acf15a3" providerId="ADAL" clId="{ED3BA112-EFF5-FF46-BDAE-6E4FA1635D38}" dt="2020-09-28T08:16:08.018" v="82" actId="1036"/>
          <ac:spMkLst>
            <pc:docMk/>
            <pc:sldMk cId="200767293" sldId="321"/>
            <ac:spMk id="9" creationId="{5447B16B-FC6D-FC47-8B32-D925F9A9BC20}"/>
          </ac:spMkLst>
        </pc:spChg>
      </pc:sldChg>
      <pc:sldChg chg="modSp mod">
        <pc:chgData name="Fritsch, Johannes" userId="87b7b013-8dc6-4fba-9963-23b91acf15a3" providerId="ADAL" clId="{ED3BA112-EFF5-FF46-BDAE-6E4FA1635D38}" dt="2020-09-28T08:17:00.474" v="90" actId="255"/>
        <pc:sldMkLst>
          <pc:docMk/>
          <pc:sldMk cId="2536879042" sldId="322"/>
        </pc:sldMkLst>
        <pc:spChg chg="mod">
          <ac:chgData name="Fritsch, Johannes" userId="87b7b013-8dc6-4fba-9963-23b91acf15a3" providerId="ADAL" clId="{ED3BA112-EFF5-FF46-BDAE-6E4FA1635D38}" dt="2020-09-28T08:17:00.474" v="90" actId="255"/>
          <ac:spMkLst>
            <pc:docMk/>
            <pc:sldMk cId="2536879042" sldId="322"/>
            <ac:spMk id="4" creationId="{00000000-0000-0000-0000-000000000000}"/>
          </ac:spMkLst>
        </pc:spChg>
        <pc:spChg chg="mod">
          <ac:chgData name="Fritsch, Johannes" userId="87b7b013-8dc6-4fba-9963-23b91acf15a3" providerId="ADAL" clId="{ED3BA112-EFF5-FF46-BDAE-6E4FA1635D38}" dt="2020-09-28T08:16:13.267" v="83" actId="21"/>
          <ac:spMkLst>
            <pc:docMk/>
            <pc:sldMk cId="2536879042" sldId="322"/>
            <ac:spMk id="9" creationId="{5447B16B-FC6D-FC47-8B32-D925F9A9BC20}"/>
          </ac:spMkLst>
        </pc:spChg>
      </pc:sldChg>
      <pc:sldMasterChg chg="addSp delSp modSp mod modSldLayout">
        <pc:chgData name="Fritsch, Johannes" userId="87b7b013-8dc6-4fba-9963-23b91acf15a3" providerId="ADAL" clId="{ED3BA112-EFF5-FF46-BDAE-6E4FA1635D38}" dt="2020-10-02T07:06:47.317" v="813" actId="20577"/>
        <pc:sldMasterMkLst>
          <pc:docMk/>
          <pc:sldMasterMk cId="4294313127" sldId="2147483665"/>
        </pc:sldMasterMkLst>
        <pc:spChg chg="mod">
          <ac:chgData name="Fritsch, Johannes" userId="87b7b013-8dc6-4fba-9963-23b91acf15a3" providerId="ADAL" clId="{ED3BA112-EFF5-FF46-BDAE-6E4FA1635D38}" dt="2020-10-02T06:53:49.499" v="637" actId="207"/>
          <ac:spMkLst>
            <pc:docMk/>
            <pc:sldMasterMk cId="4294313127" sldId="2147483665"/>
            <ac:spMk id="2" creationId="{00000000-0000-0000-0000-000000000000}"/>
          </ac:spMkLst>
        </pc:spChg>
        <pc:spChg chg="add del mod">
          <ac:chgData name="Fritsch, Johannes" userId="87b7b013-8dc6-4fba-9963-23b91acf15a3" providerId="ADAL" clId="{ED3BA112-EFF5-FF46-BDAE-6E4FA1635D38}" dt="2020-10-02T06:50:23.881" v="571" actId="478"/>
          <ac:spMkLst>
            <pc:docMk/>
            <pc:sldMasterMk cId="4294313127" sldId="2147483665"/>
            <ac:spMk id="4" creationId="{00000000-0000-0000-0000-000000000000}"/>
          </ac:spMkLst>
        </pc:spChg>
        <pc:spChg chg="add del mod">
          <ac:chgData name="Fritsch, Johannes" userId="87b7b013-8dc6-4fba-9963-23b91acf15a3" providerId="ADAL" clId="{ED3BA112-EFF5-FF46-BDAE-6E4FA1635D38}" dt="2020-10-02T06:49:10.584" v="539"/>
          <ac:spMkLst>
            <pc:docMk/>
            <pc:sldMasterMk cId="4294313127" sldId="2147483665"/>
            <ac:spMk id="5" creationId="{009BDD1F-2D50-C845-BA22-0C91936F725B}"/>
          </ac:spMkLst>
        </pc:spChg>
        <pc:spChg chg="add del mod">
          <ac:chgData name="Fritsch, Johannes" userId="87b7b013-8dc6-4fba-9963-23b91acf15a3" providerId="ADAL" clId="{ED3BA112-EFF5-FF46-BDAE-6E4FA1635D38}" dt="2020-10-02T07:05:35.076" v="763" actId="478"/>
          <ac:spMkLst>
            <pc:docMk/>
            <pc:sldMasterMk cId="4294313127" sldId="2147483665"/>
            <ac:spMk id="6" creationId="{21BCA9B0-106B-6A41-9606-F1AF941C61B0}"/>
          </ac:spMkLst>
        </pc:spChg>
        <pc:spChg chg="mod">
          <ac:chgData name="Fritsch, Johannes" userId="87b7b013-8dc6-4fba-9963-23b91acf15a3" providerId="ADAL" clId="{ED3BA112-EFF5-FF46-BDAE-6E4FA1635D38}" dt="2020-10-01T14:40:54.313" v="536" actId="1037"/>
          <ac:spMkLst>
            <pc:docMk/>
            <pc:sldMasterMk cId="4294313127" sldId="2147483665"/>
            <ac:spMk id="7" creationId="{00000000-0000-0000-0000-000000000000}"/>
          </ac:spMkLst>
        </pc:spChg>
        <pc:spChg chg="add del mod">
          <ac:chgData name="Fritsch, Johannes" userId="87b7b013-8dc6-4fba-9963-23b91acf15a3" providerId="ADAL" clId="{ED3BA112-EFF5-FF46-BDAE-6E4FA1635D38}" dt="2020-10-02T06:51:29.547" v="575"/>
          <ac:spMkLst>
            <pc:docMk/>
            <pc:sldMasterMk cId="4294313127" sldId="2147483665"/>
            <ac:spMk id="7" creationId="{4BBC40B7-A9FF-FB49-BF2C-C4E6459A9407}"/>
          </ac:spMkLst>
        </pc:spChg>
        <pc:spChg chg="add del mod">
          <ac:chgData name="Fritsch, Johannes" userId="87b7b013-8dc6-4fba-9963-23b91acf15a3" providerId="ADAL" clId="{ED3BA112-EFF5-FF46-BDAE-6E4FA1635D38}" dt="2020-10-02T06:57:14.609" v="651" actId="478"/>
          <ac:spMkLst>
            <pc:docMk/>
            <pc:sldMasterMk cId="4294313127" sldId="2147483665"/>
            <ac:spMk id="8" creationId="{EC97B5E2-A523-0543-BCBF-B6A22AB03572}"/>
          </ac:spMkLst>
        </pc:spChg>
        <pc:spChg chg="add del mod">
          <ac:chgData name="Fritsch, Johannes" userId="87b7b013-8dc6-4fba-9963-23b91acf15a3" providerId="ADAL" clId="{ED3BA112-EFF5-FF46-BDAE-6E4FA1635D38}" dt="2020-10-02T06:55:05.917" v="641"/>
          <ac:spMkLst>
            <pc:docMk/>
            <pc:sldMasterMk cId="4294313127" sldId="2147483665"/>
            <ac:spMk id="9" creationId="{E273D3DA-2CBF-A14A-9EF1-0BC8E98C3289}"/>
          </ac:spMkLst>
        </pc:spChg>
        <pc:spChg chg="add del mod">
          <ac:chgData name="Fritsch, Johannes" userId="87b7b013-8dc6-4fba-9963-23b91acf15a3" providerId="ADAL" clId="{ED3BA112-EFF5-FF46-BDAE-6E4FA1635D38}" dt="2020-10-02T06:55:07.535" v="643"/>
          <ac:spMkLst>
            <pc:docMk/>
            <pc:sldMasterMk cId="4294313127" sldId="2147483665"/>
            <ac:spMk id="10" creationId="{81D9DB75-5145-B44D-AF53-33E4BB655432}"/>
          </ac:spMkLst>
        </pc:spChg>
        <pc:spChg chg="add del mod">
          <ac:chgData name="Fritsch, Johannes" userId="87b7b013-8dc6-4fba-9963-23b91acf15a3" providerId="ADAL" clId="{ED3BA112-EFF5-FF46-BDAE-6E4FA1635D38}" dt="2020-10-02T06:57:58.222" v="684" actId="478"/>
          <ac:spMkLst>
            <pc:docMk/>
            <pc:sldMasterMk cId="4294313127" sldId="2147483665"/>
            <ac:spMk id="11" creationId="{25F6ACFD-CCD9-9044-AA13-B9F3D4242424}"/>
          </ac:spMkLst>
        </pc:spChg>
        <pc:spChg chg="add del mod">
          <ac:chgData name="Fritsch, Johannes" userId="87b7b013-8dc6-4fba-9963-23b91acf15a3" providerId="ADAL" clId="{ED3BA112-EFF5-FF46-BDAE-6E4FA1635D38}" dt="2020-10-02T07:02:34.553" v="746" actId="478"/>
          <ac:spMkLst>
            <pc:docMk/>
            <pc:sldMasterMk cId="4294313127" sldId="2147483665"/>
            <ac:spMk id="12" creationId="{FF28F590-AF37-2D44-B293-CBCEAB7DB6D5}"/>
          </ac:spMkLst>
        </pc:spChg>
        <pc:sldLayoutChg chg="addSp delSp modSp mod">
          <pc:chgData name="Fritsch, Johannes" userId="87b7b013-8dc6-4fba-9963-23b91acf15a3" providerId="ADAL" clId="{ED3BA112-EFF5-FF46-BDAE-6E4FA1635D38}" dt="2020-10-02T07:05:20.992" v="762"/>
          <pc:sldLayoutMkLst>
            <pc:docMk/>
            <pc:sldMasterMk cId="4294313127" sldId="2147483665"/>
            <pc:sldLayoutMk cId="4131559310" sldId="2147483666"/>
          </pc:sldLayoutMkLst>
          <pc:spChg chg="add del mod">
            <ac:chgData name="Fritsch, Johannes" userId="87b7b013-8dc6-4fba-9963-23b91acf15a3" providerId="ADAL" clId="{ED3BA112-EFF5-FF46-BDAE-6E4FA1635D38}" dt="2020-10-02T07:05:20.992" v="762"/>
            <ac:spMkLst>
              <pc:docMk/>
              <pc:sldMasterMk cId="4294313127" sldId="2147483665"/>
              <pc:sldLayoutMk cId="4131559310" sldId="2147483666"/>
              <ac:spMk id="2" creationId="{00000000-0000-0000-0000-000000000000}"/>
            </ac:spMkLst>
          </pc:spChg>
          <pc:spChg chg="add del mod">
            <ac:chgData name="Fritsch, Johannes" userId="87b7b013-8dc6-4fba-9963-23b91acf15a3" providerId="ADAL" clId="{ED3BA112-EFF5-FF46-BDAE-6E4FA1635D38}" dt="2020-10-02T06:57:02.305" v="647" actId="478"/>
            <ac:spMkLst>
              <pc:docMk/>
              <pc:sldMasterMk cId="4294313127" sldId="2147483665"/>
              <pc:sldLayoutMk cId="4131559310" sldId="2147483666"/>
              <ac:spMk id="3" creationId="{A1D029AF-3B10-1C40-868D-2012CB3B17B6}"/>
            </ac:spMkLst>
          </pc:spChg>
        </pc:sldLayoutChg>
        <pc:sldLayoutChg chg="addSp delSp modSp mod">
          <pc:chgData name="Fritsch, Johannes" userId="87b7b013-8dc6-4fba-9963-23b91acf15a3" providerId="ADAL" clId="{ED3BA112-EFF5-FF46-BDAE-6E4FA1635D38}" dt="2020-10-02T07:06:47.317" v="813" actId="20577"/>
          <pc:sldLayoutMkLst>
            <pc:docMk/>
            <pc:sldMasterMk cId="4294313127" sldId="2147483665"/>
            <pc:sldLayoutMk cId="2348149108" sldId="2147483667"/>
          </pc:sldLayoutMkLst>
          <pc:spChg chg="add del mod">
            <ac:chgData name="Fritsch, Johannes" userId="87b7b013-8dc6-4fba-9963-23b91acf15a3" providerId="ADAL" clId="{ED3BA112-EFF5-FF46-BDAE-6E4FA1635D38}" dt="2020-10-02T06:57:20.759" v="652" actId="478"/>
            <ac:spMkLst>
              <pc:docMk/>
              <pc:sldMasterMk cId="4294313127" sldId="2147483665"/>
              <pc:sldLayoutMk cId="2348149108" sldId="2147483667"/>
              <ac:spMk id="4" creationId="{6E743D9C-FEA9-5646-92DA-9221A4AA9001}"/>
            </ac:spMkLst>
          </pc:spChg>
          <pc:spChg chg="add del mod">
            <ac:chgData name="Fritsch, Johannes" userId="87b7b013-8dc6-4fba-9963-23b91acf15a3" providerId="ADAL" clId="{ED3BA112-EFF5-FF46-BDAE-6E4FA1635D38}" dt="2020-10-02T06:57:24.796" v="653" actId="478"/>
            <ac:spMkLst>
              <pc:docMk/>
              <pc:sldMasterMk cId="4294313127" sldId="2147483665"/>
              <pc:sldLayoutMk cId="2348149108" sldId="2147483667"/>
              <ac:spMk id="5" creationId="{88A557B9-7A19-1F49-8168-0E7E09241D97}"/>
            </ac:spMkLst>
          </pc:spChg>
          <pc:spChg chg="add del mod">
            <ac:chgData name="Fritsch, Johannes" userId="87b7b013-8dc6-4fba-9963-23b91acf15a3" providerId="ADAL" clId="{ED3BA112-EFF5-FF46-BDAE-6E4FA1635D38}" dt="2020-10-02T07:03:17.605" v="753" actId="478"/>
            <ac:spMkLst>
              <pc:docMk/>
              <pc:sldMasterMk cId="4294313127" sldId="2147483665"/>
              <pc:sldLayoutMk cId="2348149108" sldId="2147483667"/>
              <ac:spMk id="6" creationId="{98451495-90EC-0B4B-A73A-9D4264F35E11}"/>
            </ac:spMkLst>
          </pc:spChg>
          <pc:spChg chg="add mod">
            <ac:chgData name="Fritsch, Johannes" userId="87b7b013-8dc6-4fba-9963-23b91acf15a3" providerId="ADAL" clId="{ED3BA112-EFF5-FF46-BDAE-6E4FA1635D38}" dt="2020-10-02T07:06:47.317" v="813" actId="20577"/>
            <ac:spMkLst>
              <pc:docMk/>
              <pc:sldMasterMk cId="4294313127" sldId="2147483665"/>
              <pc:sldLayoutMk cId="2348149108" sldId="2147483667"/>
              <ac:spMk id="7" creationId="{941AF2DF-761E-994B-9B5D-0B009F022782}"/>
            </ac:spMkLst>
          </pc:spChg>
        </pc:sldLayoutChg>
        <pc:sldLayoutChg chg="addSp delSp modSp mod">
          <pc:chgData name="Fritsch, Johannes" userId="87b7b013-8dc6-4fba-9963-23b91acf15a3" providerId="ADAL" clId="{ED3BA112-EFF5-FF46-BDAE-6E4FA1635D38}" dt="2020-10-02T06:57:05.573" v="648" actId="478"/>
          <pc:sldLayoutMkLst>
            <pc:docMk/>
            <pc:sldMasterMk cId="4294313127" sldId="2147483665"/>
            <pc:sldLayoutMk cId="1910454297" sldId="2147483668"/>
          </pc:sldLayoutMkLst>
          <pc:spChg chg="add del mod">
            <ac:chgData name="Fritsch, Johannes" userId="87b7b013-8dc6-4fba-9963-23b91acf15a3" providerId="ADAL" clId="{ED3BA112-EFF5-FF46-BDAE-6E4FA1635D38}" dt="2020-10-02T06:57:05.573" v="648" actId="478"/>
            <ac:spMkLst>
              <pc:docMk/>
              <pc:sldMasterMk cId="4294313127" sldId="2147483665"/>
              <pc:sldLayoutMk cId="1910454297" sldId="2147483668"/>
              <ac:spMk id="4" creationId="{B7FA86E5-19F3-8A47-8A79-88EFA6989E35}"/>
            </ac:spMkLst>
          </pc:spChg>
        </pc:sldLayoutChg>
        <pc:sldLayoutChg chg="addSp delSp modSp mod">
          <pc:chgData name="Fritsch, Johannes" userId="87b7b013-8dc6-4fba-9963-23b91acf15a3" providerId="ADAL" clId="{ED3BA112-EFF5-FF46-BDAE-6E4FA1635D38}" dt="2020-10-02T07:05:42.458" v="765"/>
          <pc:sldLayoutMkLst>
            <pc:docMk/>
            <pc:sldMasterMk cId="4294313127" sldId="2147483665"/>
            <pc:sldLayoutMk cId="4079900811" sldId="2147483680"/>
          </pc:sldLayoutMkLst>
          <pc:spChg chg="add del mod">
            <ac:chgData name="Fritsch, Johannes" userId="87b7b013-8dc6-4fba-9963-23b91acf15a3" providerId="ADAL" clId="{ED3BA112-EFF5-FF46-BDAE-6E4FA1635D38}" dt="2020-10-02T06:57:08.272" v="649" actId="478"/>
            <ac:spMkLst>
              <pc:docMk/>
              <pc:sldMasterMk cId="4294313127" sldId="2147483665"/>
              <pc:sldLayoutMk cId="4079900811" sldId="2147483680"/>
              <ac:spMk id="4" creationId="{C4208F03-5784-484B-8045-9AD7FA688E6C}"/>
            </ac:spMkLst>
          </pc:spChg>
          <pc:spChg chg="add del mod">
            <ac:chgData name="Fritsch, Johannes" userId="87b7b013-8dc6-4fba-9963-23b91acf15a3" providerId="ADAL" clId="{ED3BA112-EFF5-FF46-BDAE-6E4FA1635D38}" dt="2020-10-02T07:03:24.310" v="754" actId="478"/>
            <ac:spMkLst>
              <pc:docMk/>
              <pc:sldMasterMk cId="4294313127" sldId="2147483665"/>
              <pc:sldLayoutMk cId="4079900811" sldId="2147483680"/>
              <ac:spMk id="5" creationId="{468D33CF-BD05-4E4B-A732-B43A2E3E9C1B}"/>
            </ac:spMkLst>
          </pc:spChg>
          <pc:spChg chg="add mod">
            <ac:chgData name="Fritsch, Johannes" userId="87b7b013-8dc6-4fba-9963-23b91acf15a3" providerId="ADAL" clId="{ED3BA112-EFF5-FF46-BDAE-6E4FA1635D38}" dt="2020-10-02T07:05:42.458" v="765"/>
            <ac:spMkLst>
              <pc:docMk/>
              <pc:sldMasterMk cId="4294313127" sldId="2147483665"/>
              <pc:sldLayoutMk cId="4079900811" sldId="2147483680"/>
              <ac:spMk id="6" creationId="{2278B21F-53C6-404F-98C4-30D0352A65DB}"/>
            </ac:spMkLst>
          </pc:spChg>
        </pc:sldLayoutChg>
        <pc:sldLayoutChg chg="addSp delSp modSp mod">
          <pc:chgData name="Fritsch, Johannes" userId="87b7b013-8dc6-4fba-9963-23b91acf15a3" providerId="ADAL" clId="{ED3BA112-EFF5-FF46-BDAE-6E4FA1635D38}" dt="2020-10-02T07:05:45.513" v="766"/>
          <pc:sldLayoutMkLst>
            <pc:docMk/>
            <pc:sldMasterMk cId="4294313127" sldId="2147483665"/>
            <pc:sldLayoutMk cId="575483197" sldId="2147483681"/>
          </pc:sldLayoutMkLst>
          <pc:spChg chg="add del mod">
            <ac:chgData name="Fritsch, Johannes" userId="87b7b013-8dc6-4fba-9963-23b91acf15a3" providerId="ADAL" clId="{ED3BA112-EFF5-FF46-BDAE-6E4FA1635D38}" dt="2020-10-02T06:57:11.255" v="650" actId="478"/>
            <ac:spMkLst>
              <pc:docMk/>
              <pc:sldMasterMk cId="4294313127" sldId="2147483665"/>
              <pc:sldLayoutMk cId="575483197" sldId="2147483681"/>
              <ac:spMk id="2" creationId="{82169E4C-FCE7-3547-9E93-201F144C9EDE}"/>
            </ac:spMkLst>
          </pc:spChg>
          <pc:spChg chg="add mod">
            <ac:chgData name="Fritsch, Johannes" userId="87b7b013-8dc6-4fba-9963-23b91acf15a3" providerId="ADAL" clId="{ED3BA112-EFF5-FF46-BDAE-6E4FA1635D38}" dt="2020-10-02T06:53:33.567" v="635" actId="207"/>
            <ac:spMkLst>
              <pc:docMk/>
              <pc:sldMasterMk cId="4294313127" sldId="2147483665"/>
              <pc:sldLayoutMk cId="575483197" sldId="2147483681"/>
              <ac:spMk id="3" creationId="{3F63FF25-9E50-834E-8592-C5944EC4C937}"/>
            </ac:spMkLst>
          </pc:spChg>
          <pc:spChg chg="add del mod">
            <ac:chgData name="Fritsch, Johannes" userId="87b7b013-8dc6-4fba-9963-23b91acf15a3" providerId="ADAL" clId="{ED3BA112-EFF5-FF46-BDAE-6E4FA1635D38}" dt="2020-10-02T07:03:27.652" v="755" actId="478"/>
            <ac:spMkLst>
              <pc:docMk/>
              <pc:sldMasterMk cId="4294313127" sldId="2147483665"/>
              <pc:sldLayoutMk cId="575483197" sldId="2147483681"/>
              <ac:spMk id="4" creationId="{E12D7DC6-38FB-B349-8A73-557D80217096}"/>
            </ac:spMkLst>
          </pc:spChg>
          <pc:spChg chg="add mod">
            <ac:chgData name="Fritsch, Johannes" userId="87b7b013-8dc6-4fba-9963-23b91acf15a3" providerId="ADAL" clId="{ED3BA112-EFF5-FF46-BDAE-6E4FA1635D38}" dt="2020-10-02T07:05:45.513" v="766"/>
            <ac:spMkLst>
              <pc:docMk/>
              <pc:sldMasterMk cId="4294313127" sldId="2147483665"/>
              <pc:sldLayoutMk cId="575483197" sldId="2147483681"/>
              <ac:spMk id="5" creationId="{5F0EF672-4F9C-D149-8F5A-9AA088E79DFC}"/>
            </ac:spMkLst>
          </pc:spChg>
        </pc:sldLayoutChg>
      </pc:sldMasterChg>
    </pc:docChg>
  </pc:docChgLst>
  <pc:docChgLst>
    <pc:chgData name="Fritsch, Johannes" userId="S::johannes.fritsch@leopoldina.org::87b7b013-8dc6-4fba-9963-23b91acf15a3" providerId="AD" clId="Web-{9B548AC8-B012-E889-7AE4-19F67F13004F}"/>
    <pc:docChg chg="modSld">
      <pc:chgData name="Fritsch, Johannes" userId="S::johannes.fritsch@leopoldina.org::87b7b013-8dc6-4fba-9963-23b91acf15a3" providerId="AD" clId="Web-{9B548AC8-B012-E889-7AE4-19F67F13004F}" dt="2020-09-28T15:03:44.226" v="43" actId="20577"/>
      <pc:docMkLst>
        <pc:docMk/>
      </pc:docMkLst>
      <pc:sldChg chg="modSp">
        <pc:chgData name="Fritsch, Johannes" userId="S::johannes.fritsch@leopoldina.org::87b7b013-8dc6-4fba-9963-23b91acf15a3" providerId="AD" clId="Web-{9B548AC8-B012-E889-7AE4-19F67F13004F}" dt="2020-09-28T15:02:02.974" v="29" actId="20577"/>
        <pc:sldMkLst>
          <pc:docMk/>
          <pc:sldMk cId="609069916" sldId="277"/>
        </pc:sldMkLst>
        <pc:spChg chg="mod">
          <ac:chgData name="Fritsch, Johannes" userId="S::johannes.fritsch@leopoldina.org::87b7b013-8dc6-4fba-9963-23b91acf15a3" providerId="AD" clId="Web-{9B548AC8-B012-E889-7AE4-19F67F13004F}" dt="2020-09-28T15:02:02.974" v="29" actId="20577"/>
          <ac:spMkLst>
            <pc:docMk/>
            <pc:sldMk cId="609069916" sldId="277"/>
            <ac:spMk id="7" creationId="{AC080EC4-ABEE-184A-92D9-A3934D9F1C01}"/>
          </ac:spMkLst>
        </pc:spChg>
      </pc:sldChg>
      <pc:sldChg chg="addSp delSp modSp">
        <pc:chgData name="Fritsch, Johannes" userId="S::johannes.fritsch@leopoldina.org::87b7b013-8dc6-4fba-9963-23b91acf15a3" providerId="AD" clId="Web-{9B548AC8-B012-E889-7AE4-19F67F13004F}" dt="2020-09-28T15:01:17.630" v="28" actId="1076"/>
        <pc:sldMkLst>
          <pc:docMk/>
          <pc:sldMk cId="1176302847" sldId="302"/>
        </pc:sldMkLst>
        <pc:spChg chg="add del mod">
          <ac:chgData name="Fritsch, Johannes" userId="S::johannes.fritsch@leopoldina.org::87b7b013-8dc6-4fba-9963-23b91acf15a3" providerId="AD" clId="Web-{9B548AC8-B012-E889-7AE4-19F67F13004F}" dt="2020-09-28T15:00:40.864" v="3"/>
          <ac:spMkLst>
            <pc:docMk/>
            <pc:sldMk cId="1176302847" sldId="302"/>
            <ac:spMk id="5" creationId="{F28BC0D4-9DD3-423F-870E-EDE67C966932}"/>
          </ac:spMkLst>
        </pc:spChg>
        <pc:spChg chg="mod">
          <ac:chgData name="Fritsch, Johannes" userId="S::johannes.fritsch@leopoldina.org::87b7b013-8dc6-4fba-9963-23b91acf15a3" providerId="AD" clId="Web-{9B548AC8-B012-E889-7AE4-19F67F13004F}" dt="2020-09-28T15:01:17.630" v="28" actId="1076"/>
          <ac:spMkLst>
            <pc:docMk/>
            <pc:sldMk cId="1176302847" sldId="302"/>
            <ac:spMk id="8" creationId="{00000000-0000-0000-0000-000000000000}"/>
          </ac:spMkLst>
        </pc:spChg>
        <pc:spChg chg="add del mod">
          <ac:chgData name="Fritsch, Johannes" userId="S::johannes.fritsch@leopoldina.org::87b7b013-8dc6-4fba-9963-23b91acf15a3" providerId="AD" clId="Web-{9B548AC8-B012-E889-7AE4-19F67F13004F}" dt="2020-09-28T15:01:03.739" v="27"/>
          <ac:spMkLst>
            <pc:docMk/>
            <pc:sldMk cId="1176302847" sldId="302"/>
            <ac:spMk id="10" creationId="{140DFAD6-CE79-49E8-A66E-A0074755FD8F}"/>
          </ac:spMkLst>
        </pc:spChg>
      </pc:sldChg>
      <pc:sldChg chg="modSp">
        <pc:chgData name="Fritsch, Johannes" userId="S::johannes.fritsch@leopoldina.org::87b7b013-8dc6-4fba-9963-23b91acf15a3" providerId="AD" clId="Web-{9B548AC8-B012-E889-7AE4-19F67F13004F}" dt="2020-09-28T15:03:44.211" v="42" actId="20577"/>
        <pc:sldMkLst>
          <pc:docMk/>
          <pc:sldMk cId="4236723180" sldId="314"/>
        </pc:sldMkLst>
        <pc:spChg chg="mod">
          <ac:chgData name="Fritsch, Johannes" userId="S::johannes.fritsch@leopoldina.org::87b7b013-8dc6-4fba-9963-23b91acf15a3" providerId="AD" clId="Web-{9B548AC8-B012-E889-7AE4-19F67F13004F}" dt="2020-09-28T15:03:44.211" v="42" actId="20577"/>
          <ac:spMkLst>
            <pc:docMk/>
            <pc:sldMk cId="4236723180" sldId="314"/>
            <ac:spMk id="9" creationId="{5447B16B-FC6D-FC47-8B32-D925F9A9BC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58D6C-43F9-E242-AEEA-9EC0BEE22EDA}" type="datetimeFigureOut">
              <a:rPr lang="de-DE" smtClean="0"/>
              <a:t>12.05.2021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67163-D4E7-7745-99C5-D5E0AFDACF79}" type="slidenum">
              <a:rPr lang="de-DE" smtClean="0"/>
              <a:t>‹Nr.›</a:t>
            </a:fld>
            <a:endParaRPr lang="de-DE"/>
          </a:p>
        </p:txBody>
      </p:sp>
    </p:spTree>
    <p:extLst>
      <p:ext uri="{BB962C8B-B14F-4D97-AF65-F5344CB8AC3E}">
        <p14:creationId xmlns:p14="http://schemas.microsoft.com/office/powerpoint/2010/main" val="335733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A67163-D4E7-7745-99C5-D5E0AFDACF79}" type="slidenum">
              <a:rPr lang="de-DE" smtClean="0"/>
              <a:t>22</a:t>
            </a:fld>
            <a:endParaRPr lang="de-DE"/>
          </a:p>
        </p:txBody>
      </p:sp>
    </p:spTree>
    <p:extLst>
      <p:ext uri="{BB962C8B-B14F-4D97-AF65-F5344CB8AC3E}">
        <p14:creationId xmlns:p14="http://schemas.microsoft.com/office/powerpoint/2010/main" val="470662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 y="2571750"/>
            <a:ext cx="8425800" cy="1882800"/>
          </a:xfrm>
        </p:spPr>
        <p:txBody>
          <a:bodyPr lIns="0" tIns="0" rIns="0" bIns="0" anchor="t" anchorCtr="0">
            <a:normAutofit/>
          </a:bodyPr>
          <a:lstStyle>
            <a:lvl1pPr algn="l">
              <a:lnSpc>
                <a:spcPts val="3000"/>
              </a:lnSpc>
              <a:defRPr sz="2400">
                <a:solidFill>
                  <a:srgbClr val="00A4C8"/>
                </a:solidFill>
              </a:defRPr>
            </a:lvl1pPr>
          </a:lstStyle>
          <a:p>
            <a:r>
              <a:rPr lang="de-DE"/>
              <a:t>Mastertitelformat bearbeiten</a:t>
            </a:r>
            <a:endParaRPr lang="en-US"/>
          </a:p>
        </p:txBody>
      </p:sp>
      <p:pic>
        <p:nvPicPr>
          <p:cNvPr id="7" name="Grafik 6">
            <a:extLst>
              <a:ext uri="{FF2B5EF4-FFF2-40B4-BE49-F238E27FC236}">
                <a16:creationId xmlns:a16="http://schemas.microsoft.com/office/drawing/2014/main" id="{A389FDBC-3B4E-9D4E-BCF5-7343199582B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60000" y="1540800"/>
            <a:ext cx="2160000" cy="670685"/>
          </a:xfrm>
          <a:prstGeom prst="rect">
            <a:avLst/>
          </a:prstGeom>
        </p:spPr>
      </p:pic>
    </p:spTree>
    <p:extLst>
      <p:ext uri="{BB962C8B-B14F-4D97-AF65-F5344CB8AC3E}">
        <p14:creationId xmlns:p14="http://schemas.microsoft.com/office/powerpoint/2010/main" val="413155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haltsverzeich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4C8"/>
                </a:solidFill>
              </a:defRPr>
            </a:lvl1pPr>
          </a:lstStyle>
          <a:p>
            <a:r>
              <a:rPr lang="de-DE"/>
              <a:t>Mastertitelformat bearbeiten</a:t>
            </a:r>
            <a:endParaRPr lang="en-US"/>
          </a:p>
        </p:txBody>
      </p:sp>
      <p:sp>
        <p:nvSpPr>
          <p:cNvPr id="3" name="Content Placeholder 2"/>
          <p:cNvSpPr>
            <a:spLocks noGrp="1"/>
          </p:cNvSpPr>
          <p:nvPr>
            <p:ph idx="1"/>
          </p:nvPr>
        </p:nvSpPr>
        <p:spPr/>
        <p:txBody>
          <a:bodyPr/>
          <a:lstStyle>
            <a:lvl1pPr>
              <a:lnSpc>
                <a:spcPts val="2400"/>
              </a:lnSpc>
              <a:defRPr sz="1800" b="1"/>
            </a:lvl1pPr>
            <a:lvl2pPr>
              <a:lnSpc>
                <a:spcPts val="2100"/>
              </a:lnSpc>
              <a:defRPr sz="1500"/>
            </a:lvl2pPr>
            <a:lvl3pPr>
              <a:lnSpc>
                <a:spcPts val="1800"/>
              </a:lnSpc>
              <a:defRPr sz="1300"/>
            </a:lvl3pPr>
          </a:lstStyle>
          <a:p>
            <a:pPr lvl="0"/>
            <a:r>
              <a:rPr lang="de-DE"/>
              <a:t>Mastertextformat bearbeiten</a:t>
            </a:r>
          </a:p>
          <a:p>
            <a:pPr lvl="1"/>
            <a:r>
              <a:rPr lang="de-DE"/>
              <a:t>Zweite Ebene</a:t>
            </a:r>
          </a:p>
          <a:p>
            <a:pPr lvl="2"/>
            <a:r>
              <a:rPr lang="de-DE"/>
              <a:t>Dritte Ebene</a:t>
            </a:r>
            <a:endParaRPr lang="en-US"/>
          </a:p>
        </p:txBody>
      </p:sp>
      <p:sp>
        <p:nvSpPr>
          <p:cNvPr id="7" name="Textfeld 6">
            <a:extLst>
              <a:ext uri="{FF2B5EF4-FFF2-40B4-BE49-F238E27FC236}">
                <a16:creationId xmlns:a16="http://schemas.microsoft.com/office/drawing/2014/main" id="{941AF2DF-761E-994B-9B5D-0B009F022782}"/>
              </a:ext>
            </a:extLst>
          </p:cNvPr>
          <p:cNvSpPr txBox="1"/>
          <p:nvPr userDrawn="1"/>
        </p:nvSpPr>
        <p:spPr>
          <a:xfrm>
            <a:off x="256673" y="4879752"/>
            <a:ext cx="8887327"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B100B4E-30C0-487B-97B6-59ADA3109A65}" type="datetime1">
              <a:rPr lang="de-DE" sz="800" smtClean="0">
                <a:latin typeface="Open Sans" panose="020B0604020202020204" charset="0"/>
                <a:ea typeface="Open Sans" panose="020B0604020202020204" charset="0"/>
                <a:cs typeface="Open Sans" panose="020B0604020202020204" charset="0"/>
              </a:rPr>
              <a:pPr marL="0" marR="0" lvl="0" indent="0" algn="l" defTabSz="457200" rtl="0" eaLnBrk="1" fontAlgn="auto" latinLnBrk="0" hangingPunct="1">
                <a:lnSpc>
                  <a:spcPct val="100000"/>
                </a:lnSpc>
                <a:spcBef>
                  <a:spcPts val="0"/>
                </a:spcBef>
                <a:spcAft>
                  <a:spcPts val="0"/>
                </a:spcAft>
                <a:buClrTx/>
                <a:buSzTx/>
                <a:buFontTx/>
                <a:buNone/>
                <a:tabLst/>
                <a:defRPr/>
              </a:pPr>
              <a:t>12.05.2021</a:t>
            </a:fld>
            <a:r>
              <a:rPr lang="de-DE" sz="800" dirty="0" smtClean="0">
                <a:latin typeface="Open Sans" panose="020B0604020202020204" charset="0"/>
                <a:ea typeface="Open Sans" panose="020B0604020202020204" charset="0"/>
                <a:cs typeface="Open Sans" panose="020B0604020202020204" charset="0"/>
              </a:rPr>
              <a:t>   </a:t>
            </a:r>
            <a:r>
              <a:rPr lang="de-DE" sz="800" dirty="0">
                <a:latin typeface="Open Sans" panose="020B0604020202020204" charset="0"/>
                <a:ea typeface="Open Sans" panose="020B0604020202020204" charset="0"/>
                <a:cs typeface="Open Sans" panose="020B0604020202020204" charset="0"/>
              </a:rPr>
              <a:t>Umgang mit sicherheitsrelevanter Forschung entsprechend den Empfehlungen von DFG und Leopoldina						</a:t>
            </a:r>
            <a:fld id="{5D98134C-96A9-5B4A-B8E9-8A481524C1CB}" type="slidenum">
              <a:rPr lang="de-DE" sz="800" smtClean="0"/>
              <a:pPr marL="0" marR="0" lvl="0" indent="0" algn="l" defTabSz="457200" rtl="0" eaLnBrk="1" fontAlgn="auto" latinLnBrk="0" hangingPunct="1">
                <a:lnSpc>
                  <a:spcPct val="100000"/>
                </a:lnSpc>
                <a:spcBef>
                  <a:spcPts val="0"/>
                </a:spcBef>
                <a:spcAft>
                  <a:spcPts val="0"/>
                </a:spcAft>
                <a:buClrTx/>
                <a:buSzTx/>
                <a:buFontTx/>
                <a:buNone/>
                <a:tabLst/>
                <a:defRPr/>
              </a:pPr>
              <a:t>‹Nr.›</a:t>
            </a:fld>
            <a:endParaRPr lang="de-DE" sz="800" dirty="0"/>
          </a:p>
        </p:txBody>
      </p:sp>
    </p:spTree>
    <p:extLst>
      <p:ext uri="{BB962C8B-B14F-4D97-AF65-F5344CB8AC3E}">
        <p14:creationId xmlns:p14="http://schemas.microsoft.com/office/powerpoint/2010/main" val="234814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8425800" cy="2211749"/>
          </a:xfrm>
        </p:spPr>
        <p:txBody>
          <a:bodyPr lIns="0" tIns="0" rIns="0" bIns="180000" anchor="b">
            <a:normAutofit/>
          </a:bodyPr>
          <a:lstStyle>
            <a:lvl1pPr algn="ctr">
              <a:defRPr sz="72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de-DE"/>
              <a:t>1</a:t>
            </a:r>
            <a:endParaRPr lang="en-US"/>
          </a:p>
        </p:txBody>
      </p:sp>
      <p:sp>
        <p:nvSpPr>
          <p:cNvPr id="3" name="Text Placeholder 2"/>
          <p:cNvSpPr>
            <a:spLocks noGrp="1"/>
          </p:cNvSpPr>
          <p:nvPr>
            <p:ph type="body" idx="1"/>
          </p:nvPr>
        </p:nvSpPr>
        <p:spPr>
          <a:xfrm>
            <a:off x="360000" y="2571750"/>
            <a:ext cx="8425800" cy="1882800"/>
          </a:xfrm>
        </p:spPr>
        <p:txBody>
          <a:bodyPr lIns="0" tIns="0" rIns="0" bIns="0">
            <a:normAutofit/>
          </a:bodyPr>
          <a:lstStyle>
            <a:lvl1pPr marL="0" indent="0" algn="ctr">
              <a:lnSpc>
                <a:spcPts val="4200"/>
              </a:lnSpc>
              <a:buNone/>
              <a:defRPr sz="3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91045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4C8"/>
                </a:solidFill>
              </a:defRPr>
            </a:lvl1p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Textfeld 5">
            <a:extLst>
              <a:ext uri="{FF2B5EF4-FFF2-40B4-BE49-F238E27FC236}">
                <a16:creationId xmlns:a16="http://schemas.microsoft.com/office/drawing/2014/main" id="{2278B21F-53C6-404F-98C4-30D0352A65DB}"/>
              </a:ext>
            </a:extLst>
          </p:cNvPr>
          <p:cNvSpPr txBox="1"/>
          <p:nvPr userDrawn="1"/>
        </p:nvSpPr>
        <p:spPr>
          <a:xfrm>
            <a:off x="256673" y="4879752"/>
            <a:ext cx="8887327"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B100B4E-30C0-487B-97B6-59ADA3109A65}" type="datetime1">
              <a:rPr lang="de-DE" sz="800" smtClean="0">
                <a:latin typeface="Open Sans" panose="020B0604020202020204" charset="0"/>
                <a:ea typeface="Open Sans" panose="020B0604020202020204" charset="0"/>
                <a:cs typeface="Open Sans" panose="020B0604020202020204" charset="0"/>
              </a:rPr>
              <a:pPr marL="0" marR="0" lvl="0" indent="0" algn="l" defTabSz="457200" rtl="0" eaLnBrk="1" fontAlgn="auto" latinLnBrk="0" hangingPunct="1">
                <a:lnSpc>
                  <a:spcPct val="100000"/>
                </a:lnSpc>
                <a:spcBef>
                  <a:spcPts val="0"/>
                </a:spcBef>
                <a:spcAft>
                  <a:spcPts val="0"/>
                </a:spcAft>
                <a:buClrTx/>
                <a:buSzTx/>
                <a:buFontTx/>
                <a:buNone/>
                <a:tabLst/>
                <a:defRPr/>
              </a:pPr>
              <a:t>12.05.2021</a:t>
            </a:fld>
            <a:r>
              <a:rPr lang="de-DE" sz="800" dirty="0" smtClean="0">
                <a:latin typeface="Open Sans" panose="020B0604020202020204" charset="0"/>
                <a:ea typeface="Open Sans" panose="020B0604020202020204" charset="0"/>
                <a:cs typeface="Open Sans" panose="020B0604020202020204" charset="0"/>
              </a:rPr>
              <a:t>   </a:t>
            </a:r>
            <a:r>
              <a:rPr lang="de-DE" sz="800" dirty="0">
                <a:latin typeface="Open Sans" panose="020B0604020202020204" charset="0"/>
                <a:ea typeface="Open Sans" panose="020B0604020202020204" charset="0"/>
                <a:cs typeface="Open Sans" panose="020B0604020202020204" charset="0"/>
              </a:rPr>
              <a:t>Umgang mit sicherheitsrelevanter Forschung entsprechend den Empfehlungen von DFG und Leopoldina 						</a:t>
            </a:r>
            <a:fld id="{5D98134C-96A9-5B4A-B8E9-8A481524C1CB}" type="slidenum">
              <a:rPr lang="de-DE" sz="800" smtClean="0"/>
              <a:pPr marL="0" marR="0" lvl="0" indent="0" algn="l" defTabSz="457200" rtl="0" eaLnBrk="1" fontAlgn="auto" latinLnBrk="0" hangingPunct="1">
                <a:lnSpc>
                  <a:spcPct val="100000"/>
                </a:lnSpc>
                <a:spcBef>
                  <a:spcPts val="0"/>
                </a:spcBef>
                <a:spcAft>
                  <a:spcPts val="0"/>
                </a:spcAft>
                <a:buClrTx/>
                <a:buSzTx/>
                <a:buFontTx/>
                <a:buNone/>
                <a:tabLst/>
                <a:defRPr/>
              </a:pPr>
              <a:t>‹Nr.›</a:t>
            </a:fld>
            <a:endParaRPr lang="de-DE" sz="800" dirty="0"/>
          </a:p>
        </p:txBody>
      </p:sp>
    </p:spTree>
    <p:extLst>
      <p:ext uri="{BB962C8B-B14F-4D97-AF65-F5344CB8AC3E}">
        <p14:creationId xmlns:p14="http://schemas.microsoft.com/office/powerpoint/2010/main" val="407990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F63FF25-9E50-834E-8592-C5944EC4C937}"/>
              </a:ext>
            </a:extLst>
          </p:cNvPr>
          <p:cNvSpPr>
            <a:spLocks noGrp="1"/>
          </p:cNvSpPr>
          <p:nvPr>
            <p:ph type="title"/>
          </p:nvPr>
        </p:nvSpPr>
        <p:spPr/>
        <p:txBody>
          <a:bodyPr/>
          <a:lstStyle>
            <a:lvl1pPr>
              <a:defRPr>
                <a:solidFill>
                  <a:srgbClr val="00A4C8"/>
                </a:solidFill>
              </a:defRPr>
            </a:lvl1pPr>
          </a:lstStyle>
          <a:p>
            <a:r>
              <a:rPr lang="de-DE" dirty="0"/>
              <a:t>Mastertitelformat bearbeiten</a:t>
            </a:r>
          </a:p>
        </p:txBody>
      </p:sp>
      <p:sp>
        <p:nvSpPr>
          <p:cNvPr id="5" name="Textfeld 4">
            <a:extLst>
              <a:ext uri="{FF2B5EF4-FFF2-40B4-BE49-F238E27FC236}">
                <a16:creationId xmlns:a16="http://schemas.microsoft.com/office/drawing/2014/main" id="{5F0EF672-4F9C-D149-8F5A-9AA088E79DFC}"/>
              </a:ext>
            </a:extLst>
          </p:cNvPr>
          <p:cNvSpPr txBox="1"/>
          <p:nvPr userDrawn="1"/>
        </p:nvSpPr>
        <p:spPr>
          <a:xfrm>
            <a:off x="256673" y="4879752"/>
            <a:ext cx="8887327"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B100B4E-30C0-487B-97B6-59ADA3109A65}" type="datetime1">
              <a:rPr lang="de-DE" sz="800" smtClean="0">
                <a:latin typeface="Open Sans" panose="020B0604020202020204" charset="0"/>
                <a:ea typeface="Open Sans" panose="020B0604020202020204" charset="0"/>
                <a:cs typeface="Open Sans" panose="020B0604020202020204" charset="0"/>
              </a:rPr>
              <a:pPr marL="0" marR="0" lvl="0" indent="0" algn="l" defTabSz="457200" rtl="0" eaLnBrk="1" fontAlgn="auto" latinLnBrk="0" hangingPunct="1">
                <a:lnSpc>
                  <a:spcPct val="100000"/>
                </a:lnSpc>
                <a:spcBef>
                  <a:spcPts val="0"/>
                </a:spcBef>
                <a:spcAft>
                  <a:spcPts val="0"/>
                </a:spcAft>
                <a:buClrTx/>
                <a:buSzTx/>
                <a:buFontTx/>
                <a:buNone/>
                <a:tabLst/>
                <a:defRPr/>
              </a:pPr>
              <a:t>12.05.2021</a:t>
            </a:fld>
            <a:r>
              <a:rPr lang="de-DE" sz="800" dirty="0" smtClean="0">
                <a:latin typeface="Open Sans" panose="020B0604020202020204" charset="0"/>
                <a:ea typeface="Open Sans" panose="020B0604020202020204" charset="0"/>
                <a:cs typeface="Open Sans" panose="020B0604020202020204" charset="0"/>
              </a:rPr>
              <a:t>   </a:t>
            </a:r>
            <a:r>
              <a:rPr lang="de-DE" sz="800" dirty="0">
                <a:latin typeface="Open Sans" panose="020B0604020202020204" charset="0"/>
                <a:ea typeface="Open Sans" panose="020B0604020202020204" charset="0"/>
                <a:cs typeface="Open Sans" panose="020B0604020202020204" charset="0"/>
              </a:rPr>
              <a:t>Umgang mit sicherheitsrelevanter Forschung entsprechend den Empfehlungen von DFG und Leopoldina 						</a:t>
            </a:r>
            <a:fld id="{5D98134C-96A9-5B4A-B8E9-8A481524C1CB}" type="slidenum">
              <a:rPr lang="de-DE" sz="800" smtClean="0"/>
              <a:pPr marL="0" marR="0" lvl="0" indent="0" algn="l" defTabSz="457200" rtl="0" eaLnBrk="1" fontAlgn="auto" latinLnBrk="0" hangingPunct="1">
                <a:lnSpc>
                  <a:spcPct val="100000"/>
                </a:lnSpc>
                <a:spcBef>
                  <a:spcPts val="0"/>
                </a:spcBef>
                <a:spcAft>
                  <a:spcPts val="0"/>
                </a:spcAft>
                <a:buClrTx/>
                <a:buSzTx/>
                <a:buFontTx/>
                <a:buNone/>
                <a:tabLst/>
                <a:defRPr/>
              </a:pPr>
              <a:t>‹Nr.›</a:t>
            </a:fld>
            <a:endParaRPr lang="de-DE" sz="800" dirty="0"/>
          </a:p>
        </p:txBody>
      </p:sp>
    </p:spTree>
    <p:extLst>
      <p:ext uri="{BB962C8B-B14F-4D97-AF65-F5344CB8AC3E}">
        <p14:creationId xmlns:p14="http://schemas.microsoft.com/office/powerpoint/2010/main" val="575483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8424000" cy="907200"/>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359999" y="1369219"/>
            <a:ext cx="8423999" cy="326350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42943131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80" r:id="rId4"/>
    <p:sldLayoutId id="2147483681" r:id="rId5"/>
  </p:sldLayoutIdLst>
  <p:hf sldNum="0" hdr="0" ftr="0" dt="0"/>
  <p:txStyles>
    <p:titleStyle>
      <a:lvl1pPr algn="l" defTabSz="685800" rtl="0" eaLnBrk="1" latinLnBrk="0" hangingPunct="1">
        <a:lnSpc>
          <a:spcPts val="3200"/>
        </a:lnSpc>
        <a:spcBef>
          <a:spcPct val="0"/>
        </a:spcBef>
        <a:buNone/>
        <a:defRPr sz="2800" b="1" i="0" kern="1200">
          <a:solidFill>
            <a:srgbClr val="00A4C8"/>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171450" indent="-171450" algn="l" defTabSz="685800" rtl="0" eaLnBrk="1" latinLnBrk="0" hangingPunct="1">
        <a:lnSpc>
          <a:spcPts val="2600"/>
        </a:lnSpc>
        <a:spcBef>
          <a:spcPts val="75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ts val="24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ts val="21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ts val="1800"/>
        </a:lnSpc>
        <a:spcBef>
          <a:spcPts val="375"/>
        </a:spcBef>
        <a:buFont typeface="Arial" panose="020B0604020202020204" pitchFamily="34" charset="0"/>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ts val="1300"/>
        </a:lnSpc>
        <a:spcBef>
          <a:spcPts val="375"/>
        </a:spcBef>
        <a:buFont typeface="Arial" panose="020B0604020202020204" pitchFamily="34" charset="0"/>
        <a:buChar char="•"/>
        <a:defRPr sz="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afa.de/DE/Aussenwirtschaft/Ausfuhrkontrolle/Academia/academia_node.html"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ec.europa.eu/research/participants/data/ref/h2020/grants_manual/hi/ethics/h2020_hi_ethics-self-assess_en.pdf" TargetMode="External"/><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hyperlink" Target="https://www.dfg.de/foerderung/grundlagen_rahmenbedingungen/sicherheitsrelevante_forschung/index.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2E87540-E920-514D-B414-0E056AFC3A59}"/>
              </a:ext>
            </a:extLst>
          </p:cNvPr>
          <p:cNvSpPr>
            <a:spLocks noGrp="1"/>
          </p:cNvSpPr>
          <p:nvPr>
            <p:ph type="ctrTitle"/>
          </p:nvPr>
        </p:nvSpPr>
        <p:spPr/>
        <p:txBody>
          <a:bodyPr/>
          <a:lstStyle/>
          <a:p>
            <a:r>
              <a:rPr lang="de-DE" kern="0" dirty="0">
                <a:solidFill>
                  <a:srgbClr val="05326F"/>
                </a:solidFill>
                <a:latin typeface="Open Sans" panose="020B0604020202020204" charset="0"/>
                <a:ea typeface="Open Sans" panose="020B0604020202020204" charset="0"/>
                <a:cs typeface="Open Sans" panose="020B0604020202020204" charset="0"/>
              </a:rPr>
              <a:t>Umgang mit sicherheitsrelevanter Forschung entsprechend den Empfehlungen von DFG und </a:t>
            </a:r>
            <a:r>
              <a:rPr lang="de-DE" kern="0" dirty="0" err="1">
                <a:solidFill>
                  <a:srgbClr val="05326F"/>
                </a:solidFill>
                <a:latin typeface="Open Sans" panose="020B0604020202020204" charset="0"/>
                <a:ea typeface="Open Sans" panose="020B0604020202020204" charset="0"/>
                <a:cs typeface="Open Sans" panose="020B0604020202020204" charset="0"/>
              </a:rPr>
              <a:t>Leopoldina</a:t>
            </a:r>
            <a:endParaRPr lang="de-DE"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6908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196876"/>
            <a:ext cx="8107725" cy="907200"/>
          </a:xfrm>
        </p:spPr>
        <p:txBody>
          <a:bodyPr>
            <a:normAutofit/>
          </a:bodyPr>
          <a:lstStyle/>
          <a:p>
            <a:r>
              <a:rPr lang="de-DE" sz="2400"/>
              <a:t>Empfehlungen zum Umgang mit sicherheits-relevanter Forschung</a:t>
            </a:r>
          </a:p>
        </p:txBody>
      </p:sp>
      <p:sp>
        <p:nvSpPr>
          <p:cNvPr id="8" name="Titel 1">
            <a:extLst>
              <a:ext uri="{FF2B5EF4-FFF2-40B4-BE49-F238E27FC236}">
                <a16:creationId xmlns:a16="http://schemas.microsoft.com/office/drawing/2014/main" id="{5447B16B-FC6D-FC47-8B32-D925F9A9BC20}"/>
              </a:ext>
            </a:extLst>
          </p:cNvPr>
          <p:cNvSpPr txBox="1">
            <a:spLocks/>
          </p:cNvSpPr>
          <p:nvPr/>
        </p:nvSpPr>
        <p:spPr>
          <a:xfrm>
            <a:off x="414176" y="1104076"/>
            <a:ext cx="5612880" cy="406669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Dual-Use-Problematik gilt für alle Wissenschaftsbereiche:</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Künstliche Intelligenz zur Identifizierung und Beseitigung von Softwareschwachstellen: Tool für kriminelle Hacker?</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Materialforschung und Nanotechnologie: Angriffswaffen?</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Virenforschung: Biowaffen für terroristische Attentate?</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Nuklearforschung: Massenvernichtungswaffen?</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Forschung zu Industrierobotern: Bau von Kriegsdrohnen?</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Verhaltensforschung zur Radikalisierung terroristischer Attentäter: Neue Rekrutierungsstrategien? </a:t>
            </a:r>
          </a:p>
          <a:p>
            <a:pPr marL="285750" indent="-285750">
              <a:lnSpc>
                <a:spcPct val="150000"/>
              </a:lnSpc>
              <a:spcAft>
                <a:spcPts val="600"/>
              </a:spcAft>
              <a:buFont typeface="Wingdings" panose="05000000000000000000" pitchFamily="2" charset="2"/>
              <a:buChar char="Ø"/>
            </a:pPr>
            <a:r>
              <a:rPr lang="de-DE" sz="1400">
                <a:latin typeface="Open Sans" panose="020B0606030504020204" pitchFamily="34" charset="0"/>
                <a:ea typeface="Open Sans" panose="020B0606030504020204" pitchFamily="34" charset="0"/>
                <a:cs typeface="Open Sans" panose="020B0606030504020204" pitchFamily="34" charset="0"/>
              </a:rPr>
              <a:t>...</a:t>
            </a:r>
          </a:p>
          <a:p>
            <a:pPr>
              <a:lnSpc>
                <a:spcPts val="1800"/>
              </a:lnSpc>
              <a:spcAft>
                <a:spcPts val="600"/>
              </a:spcAft>
            </a:pPr>
            <a:endParaRPr lang="de-DE"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uppieren 10"/>
          <p:cNvGrpSpPr/>
          <p:nvPr/>
        </p:nvGrpSpPr>
        <p:grpSpPr>
          <a:xfrm>
            <a:off x="6204096" y="1061671"/>
            <a:ext cx="2440669" cy="3622415"/>
            <a:chOff x="6703331" y="2695581"/>
            <a:chExt cx="2261157" cy="3493242"/>
          </a:xfrm>
        </p:grpSpPr>
        <p:pic>
          <p:nvPicPr>
            <p:cNvPr id="12"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2374" t="1246" r="2640" b="-1"/>
            <a:stretch/>
          </p:blipFill>
          <p:spPr bwMode="auto">
            <a:xfrm>
              <a:off x="6703331" y="2695581"/>
              <a:ext cx="2261157" cy="3253699"/>
            </a:xfrm>
            <a:prstGeom prst="rect">
              <a:avLst/>
            </a:prstGeom>
            <a:noFill/>
            <a:ln w="1270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hteck 12"/>
            <p:cNvSpPr/>
            <p:nvPr/>
          </p:nvSpPr>
          <p:spPr>
            <a:xfrm>
              <a:off x="6732240" y="5921702"/>
              <a:ext cx="2171332" cy="267121"/>
            </a:xfrm>
            <a:prstGeom prst="rect">
              <a:avLst/>
            </a:prstGeom>
          </p:spPr>
          <p:txBody>
            <a:bodyPr wrap="square">
              <a:spAutoFit/>
            </a:bodyPr>
            <a:lstStyle/>
            <a:p>
              <a:pPr>
                <a:spcAft>
                  <a:spcPts val="600"/>
                </a:spcAft>
              </a:pPr>
              <a:r>
                <a:rPr lang="de-DE" sz="1200">
                  <a:latin typeface="Open Sans" panose="020B0604020202020204" charset="0"/>
                  <a:ea typeface="Open Sans" panose="020B0604020202020204" charset="0"/>
                  <a:cs typeface="Open Sans" panose="020B0604020202020204" charset="0"/>
                </a:rPr>
                <a:t>DFG &amp; Leopoldina 2014</a:t>
              </a:r>
            </a:p>
          </p:txBody>
        </p:sp>
      </p:grpSp>
    </p:spTree>
    <p:extLst>
      <p:ext uri="{BB962C8B-B14F-4D97-AF65-F5344CB8AC3E}">
        <p14:creationId xmlns:p14="http://schemas.microsoft.com/office/powerpoint/2010/main" val="2159185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B40D1E73-891A-F141-A7D7-41FAED0A269A}"/>
              </a:ext>
            </a:extLst>
          </p:cNvPr>
          <p:cNvSpPr/>
          <p:nvPr/>
        </p:nvSpPr>
        <p:spPr>
          <a:xfrm>
            <a:off x="4763" y="2802466"/>
            <a:ext cx="9144000" cy="2010733"/>
          </a:xfrm>
          <a:prstGeom prst="rect">
            <a:avLst/>
          </a:pr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de-DE">
              <a:solidFill>
                <a:schemeClr val="tx1"/>
              </a:solidFill>
            </a:endParaRPr>
          </a:p>
        </p:txBody>
      </p:sp>
      <p:sp>
        <p:nvSpPr>
          <p:cNvPr id="7" name="Titel 1">
            <a:extLst>
              <a:ext uri="{FF2B5EF4-FFF2-40B4-BE49-F238E27FC236}">
                <a16:creationId xmlns:a16="http://schemas.microsoft.com/office/drawing/2014/main" id="{AC080EC4-ABEE-184A-92D9-A3934D9F1C01}"/>
              </a:ext>
            </a:extLst>
          </p:cNvPr>
          <p:cNvSpPr txBox="1">
            <a:spLocks/>
          </p:cNvSpPr>
          <p:nvPr/>
        </p:nvSpPr>
        <p:spPr>
          <a:xfrm>
            <a:off x="359999" y="1138867"/>
            <a:ext cx="6178913" cy="365484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Beachtung von ethischen Grundsätzen durch Forschende über rechtliche Regeln hinaus</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Risikoanalyse</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Risikominimierung</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Dokumentation und Mitteilung von Risiken</a:t>
            </a:r>
          </a:p>
          <a:p>
            <a:pPr marL="342900" indent="-342900">
              <a:lnSpc>
                <a:spcPts val="2100"/>
              </a:lnSpc>
              <a:spcAft>
                <a:spcPts val="1200"/>
              </a:spcAft>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Risiko der Veröffentlichung</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Schulung, Aufklärung und Bewusstseinsschärfung</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Klarheit über die verantwortliche Person</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Verfügbarkeit von Compliance-Stellen</a:t>
            </a:r>
          </a:p>
          <a:p>
            <a:pPr marL="342900" indent="-342900">
              <a:lnSpc>
                <a:spcPts val="2100"/>
              </a:lnSpc>
              <a:buFont typeface="+mj-lt"/>
              <a:buAutoNum type="arabicPeriod"/>
            </a:pPr>
            <a:r>
              <a:rPr lang="de-DE" sz="1600">
                <a:latin typeface="Open Sans" panose="020B0606030504020204" pitchFamily="34" charset="0"/>
                <a:ea typeface="Open Sans" panose="020B0606030504020204" pitchFamily="34" charset="0"/>
                <a:cs typeface="Open Sans" panose="020B0606030504020204" pitchFamily="34" charset="0"/>
              </a:rPr>
              <a:t>Definition von Ethikregeln durch die Forschungsinstitutionen</a:t>
            </a:r>
          </a:p>
          <a:p>
            <a:pPr marL="342900" indent="-342900">
              <a:lnSpc>
                <a:spcPts val="2100"/>
              </a:lnSpc>
              <a:buFont typeface="+mj-lt"/>
              <a:buAutoNum type="arabicPeriod"/>
            </a:pPr>
            <a:r>
              <a:rPr lang="de-DE" sz="1600" b="1">
                <a:latin typeface="Open Sans"/>
                <a:ea typeface="Open Sans"/>
                <a:cs typeface="Open Sans"/>
              </a:rPr>
              <a:t>Einrichtung von beratenden Kommissionen für Ethik sicherheitsrelevanter Forschung (KEF)</a:t>
            </a:r>
          </a:p>
          <a:p>
            <a:pPr>
              <a:lnSpc>
                <a:spcPts val="21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
        <p:nvSpPr>
          <p:cNvPr id="17" name="Geschweifte Klammer rechts 16"/>
          <p:cNvSpPr/>
          <p:nvPr/>
        </p:nvSpPr>
        <p:spPr>
          <a:xfrm>
            <a:off x="6249429" y="1212150"/>
            <a:ext cx="616342" cy="152258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8" name="Geschweifte Klammer rechts 17"/>
          <p:cNvSpPr/>
          <p:nvPr/>
        </p:nvSpPr>
        <p:spPr>
          <a:xfrm>
            <a:off x="6249429" y="2857516"/>
            <a:ext cx="616342" cy="184148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9" name="Titel 1">
            <a:extLst>
              <a:ext uri="{FF2B5EF4-FFF2-40B4-BE49-F238E27FC236}">
                <a16:creationId xmlns:a16="http://schemas.microsoft.com/office/drawing/2014/main" id="{AC080EC4-ABEE-184A-92D9-A3934D9F1C01}"/>
              </a:ext>
            </a:extLst>
          </p:cNvPr>
          <p:cNvSpPr txBox="1">
            <a:spLocks/>
          </p:cNvSpPr>
          <p:nvPr/>
        </p:nvSpPr>
        <p:spPr>
          <a:xfrm>
            <a:off x="7042938" y="1590596"/>
            <a:ext cx="1601799" cy="80791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100"/>
              </a:lnSpc>
            </a:pPr>
            <a:r>
              <a:rPr lang="de-DE" sz="1600">
                <a:latin typeface="Open Sans" panose="020B0606030504020204" pitchFamily="34" charset="0"/>
                <a:ea typeface="Open Sans" panose="020B0606030504020204" pitchFamily="34" charset="0"/>
                <a:cs typeface="Open Sans" panose="020B0606030504020204" pitchFamily="34" charset="0"/>
              </a:rPr>
              <a:t>an einzelne Forschende gerichtet</a:t>
            </a:r>
          </a:p>
        </p:txBody>
      </p:sp>
      <p:sp>
        <p:nvSpPr>
          <p:cNvPr id="20" name="Titel 1">
            <a:extLst>
              <a:ext uri="{FF2B5EF4-FFF2-40B4-BE49-F238E27FC236}">
                <a16:creationId xmlns:a16="http://schemas.microsoft.com/office/drawing/2014/main" id="{AC080EC4-ABEE-184A-92D9-A3934D9F1C01}"/>
              </a:ext>
            </a:extLst>
          </p:cNvPr>
          <p:cNvSpPr txBox="1">
            <a:spLocks/>
          </p:cNvSpPr>
          <p:nvPr/>
        </p:nvSpPr>
        <p:spPr>
          <a:xfrm>
            <a:off x="7080607" y="3265806"/>
            <a:ext cx="1658581" cy="107721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100"/>
              </a:lnSpc>
            </a:pPr>
            <a:r>
              <a:rPr lang="de-DE" sz="1600">
                <a:latin typeface="Open Sans" panose="020B0606030504020204" pitchFamily="34" charset="0"/>
                <a:ea typeface="Open Sans" panose="020B0606030504020204" pitchFamily="34" charset="0"/>
                <a:cs typeface="Open Sans" panose="020B0606030504020204" pitchFamily="34" charset="0"/>
              </a:rPr>
              <a:t>an die Forschungs-einrichtung gerichtet</a:t>
            </a:r>
          </a:p>
        </p:txBody>
      </p:sp>
      <p:sp>
        <p:nvSpPr>
          <p:cNvPr id="13" name="Titel 2"/>
          <p:cNvSpPr>
            <a:spLocks noGrp="1"/>
          </p:cNvSpPr>
          <p:nvPr>
            <p:ph type="title"/>
          </p:nvPr>
        </p:nvSpPr>
        <p:spPr>
          <a:xfrm>
            <a:off x="360000" y="196876"/>
            <a:ext cx="8107725" cy="907200"/>
          </a:xfrm>
        </p:spPr>
        <p:txBody>
          <a:bodyPr>
            <a:normAutofit/>
          </a:bodyPr>
          <a:lstStyle/>
          <a:p>
            <a:r>
              <a:rPr lang="de-DE" sz="2400"/>
              <a:t>Empfehlungen zum Umgang mit sicherheits-relevanter Forschung</a:t>
            </a:r>
          </a:p>
        </p:txBody>
      </p:sp>
    </p:spTree>
    <p:extLst>
      <p:ext uri="{BB962C8B-B14F-4D97-AF65-F5344CB8AC3E}">
        <p14:creationId xmlns:p14="http://schemas.microsoft.com/office/powerpoint/2010/main" val="609069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63" y="69488"/>
            <a:ext cx="8425800" cy="2211749"/>
          </a:xfrm>
        </p:spPr>
        <p:txBody>
          <a:bodyPr/>
          <a:lstStyle/>
          <a:p>
            <a:r>
              <a:rPr lang="de-DE"/>
              <a:t>3</a:t>
            </a:r>
          </a:p>
        </p:txBody>
      </p:sp>
      <p:sp>
        <p:nvSpPr>
          <p:cNvPr id="3" name="Textplatzhalter 2"/>
          <p:cNvSpPr>
            <a:spLocks noGrp="1"/>
          </p:cNvSpPr>
          <p:nvPr>
            <p:ph type="body" idx="1"/>
          </p:nvPr>
        </p:nvSpPr>
        <p:spPr>
          <a:xfrm>
            <a:off x="798150" y="2081213"/>
            <a:ext cx="7355250" cy="1882800"/>
          </a:xfrm>
        </p:spPr>
        <p:txBody>
          <a:bodyPr/>
          <a:lstStyle/>
          <a:p>
            <a:r>
              <a:rPr lang="de-DE"/>
              <a:t>Gemeinsamer Ausschuss zum </a:t>
            </a:r>
          </a:p>
          <a:p>
            <a:r>
              <a:rPr lang="de-DE"/>
              <a:t>Umgang mit sicherheits-relevanter Forschung</a:t>
            </a:r>
          </a:p>
        </p:txBody>
      </p:sp>
    </p:spTree>
    <p:extLst>
      <p:ext uri="{BB962C8B-B14F-4D97-AF65-F5344CB8AC3E}">
        <p14:creationId xmlns:p14="http://schemas.microsoft.com/office/powerpoint/2010/main" val="516429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250462"/>
            <a:ext cx="8424000" cy="907200"/>
          </a:xfrm>
        </p:spPr>
        <p:txBody>
          <a:bodyPr>
            <a:normAutofit/>
          </a:bodyPr>
          <a:lstStyle/>
          <a:p>
            <a:r>
              <a:rPr lang="de-DE" sz="2600"/>
              <a:t>Der Gemeinsame Ausschuss von DFG und Leopoldina</a:t>
            </a:r>
          </a:p>
        </p:txBody>
      </p:sp>
      <p:sp>
        <p:nvSpPr>
          <p:cNvPr id="8" name="Titel 1">
            <a:extLst>
              <a:ext uri="{FF2B5EF4-FFF2-40B4-BE49-F238E27FC236}">
                <a16:creationId xmlns:a16="http://schemas.microsoft.com/office/drawing/2014/main" id="{5447B16B-FC6D-FC47-8B32-D925F9A9BC20}"/>
              </a:ext>
            </a:extLst>
          </p:cNvPr>
          <p:cNvSpPr txBox="1">
            <a:spLocks/>
          </p:cNvSpPr>
          <p:nvPr/>
        </p:nvSpPr>
        <p:spPr>
          <a:xfrm>
            <a:off x="431999" y="1309220"/>
            <a:ext cx="7484333" cy="354013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seit 2015 Umsetzung der Empfehlungen an den Forschungseinrichtungen vorantreiben und beobachten</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unterstützt Implementierung, insbesondere bei Etablierung der KEFs</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Ansprechperson der KEFs und Plattform für den gebündelten Erfahrungsaustausch </a:t>
            </a:r>
          </a:p>
          <a:p>
            <a:pPr marL="285750" indent="-285750">
              <a:lnSpc>
                <a:spcPct val="150000"/>
              </a:lnSpc>
              <a:buFont typeface="Arial" panose="020B0604020202020204" pitchFamily="34" charset="0"/>
              <a:buChar char="•"/>
            </a:pPr>
            <a:r>
              <a:rPr lang="de-DE" sz="1600" b="1">
                <a:latin typeface="Open Sans" panose="020B0606030504020204" pitchFamily="34" charset="0"/>
                <a:ea typeface="Open Sans" panose="020B0606030504020204" pitchFamily="34" charset="0"/>
                <a:cs typeface="Open Sans" panose="020B0606030504020204" pitchFamily="34" charset="0"/>
              </a:rPr>
              <a:t>Verantwortung einzelner Diskussionsfälle soll i.d.R. bei jeweiligen Forschungsinstitutionen liegen</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in besonderen Fällen: Ad-hoc-AG der Leopoldina für Risiko-Nutzen-Bewertung und Empfehlungen </a:t>
            </a:r>
          </a:p>
          <a:p>
            <a:pPr>
              <a:lnSpc>
                <a:spcPts val="1800"/>
              </a:lnSpc>
            </a:pPr>
            <a:endParaRPr lang="de-DE" sz="13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84443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90248" y="86455"/>
            <a:ext cx="8424000" cy="907200"/>
          </a:xfrm>
        </p:spPr>
        <p:txBody>
          <a:bodyPr/>
          <a:lstStyle/>
          <a:p>
            <a:r>
              <a:rPr lang="de-DE"/>
              <a:t>Mitglieder Gemeinsamer Ausschuss </a:t>
            </a:r>
            <a:r>
              <a:rPr lang="de-DE" sz="1600"/>
              <a:t>(Stand 2020-03)</a:t>
            </a:r>
          </a:p>
        </p:txBody>
      </p:sp>
      <p:sp>
        <p:nvSpPr>
          <p:cNvPr id="8" name="Titel 1">
            <a:extLst>
              <a:ext uri="{FF2B5EF4-FFF2-40B4-BE49-F238E27FC236}">
                <a16:creationId xmlns:a16="http://schemas.microsoft.com/office/drawing/2014/main" id="{5447B16B-FC6D-FC47-8B32-D925F9A9BC20}"/>
              </a:ext>
            </a:extLst>
          </p:cNvPr>
          <p:cNvSpPr txBox="1">
            <a:spLocks/>
          </p:cNvSpPr>
          <p:nvPr/>
        </p:nvSpPr>
        <p:spPr>
          <a:xfrm>
            <a:off x="408085" y="888883"/>
            <a:ext cx="8472445" cy="384720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de-DE" sz="1500" b="1" dirty="0">
                <a:latin typeface="Open Sans" panose="020B0606030504020204" pitchFamily="34" charset="0"/>
                <a:ea typeface="Open Sans" panose="020B0606030504020204" pitchFamily="34" charset="0"/>
                <a:cs typeface="Open Sans" panose="020B0606030504020204" pitchFamily="34" charset="0"/>
              </a:rPr>
              <a:t>Stephan Becker</a:t>
            </a:r>
            <a:r>
              <a:rPr lang="de-DE" sz="1500" dirty="0">
                <a:latin typeface="Open Sans" panose="020B0606030504020204" pitchFamily="34" charset="0"/>
                <a:ea typeface="Open Sans" panose="020B0606030504020204" pitchFamily="34" charset="0"/>
                <a:cs typeface="Open Sans" panose="020B0606030504020204" pitchFamily="34" charset="0"/>
              </a:rPr>
              <a:t>, Philipps-Universität Marburg, Institut für Virologie</a:t>
            </a:r>
          </a:p>
          <a:p>
            <a:pPr>
              <a:lnSpc>
                <a:spcPct val="100000"/>
              </a:lnSpc>
              <a:spcAft>
                <a:spcPts val="600"/>
              </a:spcAft>
            </a:pPr>
            <a:r>
              <a:rPr lang="de-DE" sz="1500" b="1" dirty="0">
                <a:latin typeface="Open Sans" panose="020B0606030504020204" pitchFamily="34" charset="0"/>
                <a:ea typeface="Open Sans" panose="020B0606030504020204" pitchFamily="34" charset="0"/>
                <a:cs typeface="Open Sans" panose="020B0606030504020204" pitchFamily="34" charset="0"/>
              </a:rPr>
              <a:t>Alfons Bora</a:t>
            </a:r>
            <a:r>
              <a:rPr lang="de-DE" sz="1500" dirty="0">
                <a:latin typeface="Open Sans" panose="020B0606030504020204" pitchFamily="34" charset="0"/>
                <a:ea typeface="Open Sans" panose="020B0606030504020204" pitchFamily="34" charset="0"/>
                <a:cs typeface="Open Sans" panose="020B0606030504020204" pitchFamily="34" charset="0"/>
              </a:rPr>
              <a:t>, Uni Bielefeld, Fakultät für Soziologie</a:t>
            </a:r>
          </a:p>
          <a:p>
            <a:pPr>
              <a:lnSpc>
                <a:spcPct val="100000"/>
              </a:lnSpc>
              <a:spcAft>
                <a:spcPts val="600"/>
              </a:spcAft>
            </a:pPr>
            <a:r>
              <a:rPr lang="de-DE" sz="1500" b="1" dirty="0" smtClean="0">
                <a:latin typeface="Open Sans" panose="020B0606030504020204" pitchFamily="34" charset="0"/>
                <a:ea typeface="Open Sans" panose="020B0606030504020204" pitchFamily="34" charset="0"/>
                <a:cs typeface="Open Sans" panose="020B0606030504020204" pitchFamily="34" charset="0"/>
              </a:rPr>
              <a:t>Una Jakob</a:t>
            </a:r>
            <a:r>
              <a:rPr lang="de-DE" sz="1500" dirty="0">
                <a:latin typeface="Open Sans" panose="020B0606030504020204" pitchFamily="34" charset="0"/>
                <a:ea typeface="Open Sans" panose="020B0606030504020204" pitchFamily="34" charset="0"/>
                <a:cs typeface="Open Sans" panose="020B0606030504020204" pitchFamily="34" charset="0"/>
              </a:rPr>
              <a:t>, Leibniz-Institut Hessische Stiftung Friedens- und Konfliktforschung, </a:t>
            </a:r>
            <a:r>
              <a:rPr lang="de-DE" sz="1500" dirty="0" smtClean="0">
                <a:latin typeface="Open Sans" panose="020B0606030504020204" pitchFamily="34" charset="0"/>
                <a:ea typeface="Open Sans" panose="020B0606030504020204" pitchFamily="34" charset="0"/>
                <a:cs typeface="Open Sans" panose="020B0606030504020204" pitchFamily="34" charset="0"/>
              </a:rPr>
              <a:t>Frankfurt (M.)</a:t>
            </a:r>
          </a:p>
          <a:p>
            <a:pPr>
              <a:lnSpc>
                <a:spcPct val="100000"/>
              </a:lnSpc>
              <a:spcAft>
                <a:spcPts val="600"/>
              </a:spcAft>
            </a:pPr>
            <a:r>
              <a:rPr lang="de-DE" sz="1500" b="1" dirty="0" smtClean="0">
                <a:latin typeface="Open Sans" panose="020B0606030504020204" pitchFamily="34" charset="0"/>
                <a:ea typeface="Open Sans" panose="020B0606030504020204" pitchFamily="34" charset="0"/>
                <a:cs typeface="Open Sans" panose="020B0606030504020204" pitchFamily="34" charset="0"/>
              </a:rPr>
              <a:t>Frank Kirchner</a:t>
            </a:r>
            <a:r>
              <a:rPr lang="de-DE" sz="1500" dirty="0">
                <a:latin typeface="Open Sans" panose="020B0606030504020204" pitchFamily="34" charset="0"/>
                <a:ea typeface="Open Sans" panose="020B0606030504020204" pitchFamily="34" charset="0"/>
                <a:cs typeface="Open Sans" panose="020B0606030504020204" pitchFamily="34" charset="0"/>
              </a:rPr>
              <a:t>, Deutsches Forschungszentrum für Künstliche Intelligenz, </a:t>
            </a:r>
            <a:r>
              <a:rPr lang="de-DE" sz="1500" dirty="0" smtClean="0">
                <a:latin typeface="Open Sans" panose="020B0606030504020204" pitchFamily="34" charset="0"/>
                <a:ea typeface="Open Sans" panose="020B0606030504020204" pitchFamily="34" charset="0"/>
                <a:cs typeface="Open Sans" panose="020B0606030504020204" pitchFamily="34" charset="0"/>
              </a:rPr>
              <a:t>Bremen</a:t>
            </a:r>
          </a:p>
          <a:p>
            <a:pPr>
              <a:lnSpc>
                <a:spcPct val="100000"/>
              </a:lnSpc>
              <a:spcAft>
                <a:spcPts val="600"/>
              </a:spcAft>
            </a:pPr>
            <a:r>
              <a:rPr lang="de-DE" sz="1500" b="1" dirty="0" smtClean="0">
                <a:latin typeface="Open Sans" panose="020B0606030504020204" pitchFamily="34" charset="0"/>
                <a:ea typeface="Open Sans" panose="020B0606030504020204" pitchFamily="34" charset="0"/>
                <a:cs typeface="Open Sans" panose="020B0606030504020204" pitchFamily="34" charset="0"/>
              </a:rPr>
              <a:t>Anika Klafki</a:t>
            </a:r>
            <a:r>
              <a:rPr lang="de-DE" sz="1500" dirty="0" smtClean="0">
                <a:latin typeface="Open Sans" panose="020B0606030504020204" pitchFamily="34" charset="0"/>
                <a:ea typeface="Open Sans" panose="020B0606030504020204" pitchFamily="34" charset="0"/>
                <a:cs typeface="Open Sans" panose="020B0606030504020204" pitchFamily="34" charset="0"/>
              </a:rPr>
              <a:t>, FSU Jena, Rechtswissenschaftliche Fakultät</a:t>
            </a:r>
            <a:endParaRPr lang="de-DE" sz="15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spcAft>
                <a:spcPts val="600"/>
              </a:spcAft>
            </a:pPr>
            <a:r>
              <a:rPr lang="de-DE" sz="1500" b="1" dirty="0" smtClean="0">
                <a:latin typeface="Open Sans" panose="020B0606030504020204" pitchFamily="34" charset="0"/>
                <a:ea typeface="Open Sans" panose="020B0606030504020204" pitchFamily="34" charset="0"/>
                <a:cs typeface="Open Sans" panose="020B0606030504020204" pitchFamily="34" charset="0"/>
              </a:rPr>
              <a:t>Felicitas Krämer</a:t>
            </a:r>
            <a:r>
              <a:rPr lang="de-DE" sz="1500" dirty="0">
                <a:latin typeface="Open Sans" panose="020B0606030504020204" pitchFamily="34" charset="0"/>
                <a:ea typeface="Open Sans" panose="020B0606030504020204" pitchFamily="34" charset="0"/>
                <a:cs typeface="Open Sans" panose="020B0606030504020204" pitchFamily="34" charset="0"/>
              </a:rPr>
              <a:t>, Universität Potsdam, Institut für </a:t>
            </a:r>
            <a:r>
              <a:rPr lang="de-DE" sz="1500" dirty="0" smtClean="0">
                <a:latin typeface="Open Sans" panose="020B0606030504020204" pitchFamily="34" charset="0"/>
                <a:ea typeface="Open Sans" panose="020B0606030504020204" pitchFamily="34" charset="0"/>
                <a:cs typeface="Open Sans" panose="020B0606030504020204" pitchFamily="34" charset="0"/>
              </a:rPr>
              <a:t>Philosophie</a:t>
            </a:r>
          </a:p>
          <a:p>
            <a:pPr>
              <a:lnSpc>
                <a:spcPct val="100000"/>
              </a:lnSpc>
              <a:spcAft>
                <a:spcPts val="600"/>
              </a:spcAft>
            </a:pPr>
            <a:r>
              <a:rPr lang="de-DE" sz="1500" b="1" dirty="0" smtClean="0">
                <a:latin typeface="Open Sans" panose="020B0606030504020204" pitchFamily="34" charset="0"/>
                <a:ea typeface="Open Sans" panose="020B0606030504020204" pitchFamily="34" charset="0"/>
                <a:cs typeface="Open Sans" panose="020B0606030504020204" pitchFamily="34" charset="0"/>
              </a:rPr>
              <a:t>Florian Kraus</a:t>
            </a:r>
            <a:r>
              <a:rPr lang="de-DE" sz="1500" dirty="0">
                <a:latin typeface="Open Sans" panose="020B0606030504020204" pitchFamily="34" charset="0"/>
                <a:ea typeface="Open Sans" panose="020B0606030504020204" pitchFamily="34" charset="0"/>
                <a:cs typeface="Open Sans" panose="020B0606030504020204" pitchFamily="34" charset="0"/>
              </a:rPr>
              <a:t>, Philipps-Universität Marburg, Fachbereich </a:t>
            </a:r>
            <a:r>
              <a:rPr lang="de-DE" sz="1500" dirty="0" smtClean="0">
                <a:latin typeface="Open Sans" panose="020B0606030504020204" pitchFamily="34" charset="0"/>
                <a:ea typeface="Open Sans" panose="020B0606030504020204" pitchFamily="34" charset="0"/>
                <a:cs typeface="Open Sans" panose="020B0606030504020204" pitchFamily="34" charset="0"/>
              </a:rPr>
              <a:t>Chemie</a:t>
            </a:r>
          </a:p>
          <a:p>
            <a:pPr>
              <a:lnSpc>
                <a:spcPct val="100000"/>
              </a:lnSpc>
              <a:spcAft>
                <a:spcPts val="600"/>
              </a:spcAft>
            </a:pPr>
            <a:r>
              <a:rPr lang="de-DE" sz="1500" b="1" dirty="0" smtClean="0">
                <a:latin typeface="Open Sans" panose="020B0606030504020204" pitchFamily="34" charset="0"/>
                <a:ea typeface="Open Sans" panose="020B0606030504020204" pitchFamily="34" charset="0"/>
                <a:cs typeface="Open Sans" panose="020B0606030504020204" pitchFamily="34" charset="0"/>
              </a:rPr>
              <a:t>Thomas Lengauer</a:t>
            </a:r>
            <a:r>
              <a:rPr lang="de-DE" sz="1500" dirty="0" smtClean="0">
                <a:latin typeface="Open Sans" panose="020B0606030504020204" pitchFamily="34" charset="0"/>
                <a:ea typeface="Open Sans" panose="020B0606030504020204" pitchFamily="34" charset="0"/>
                <a:cs typeface="Open Sans" panose="020B0606030504020204" pitchFamily="34" charset="0"/>
              </a:rPr>
              <a:t>, MPI für Informatik, Saarbrücken</a:t>
            </a:r>
          </a:p>
          <a:p>
            <a:pPr>
              <a:lnSpc>
                <a:spcPct val="100000"/>
              </a:lnSpc>
              <a:spcAft>
                <a:spcPts val="600"/>
              </a:spcAft>
            </a:pPr>
            <a:r>
              <a:rPr lang="de-DE" sz="1500" b="1" dirty="0" smtClean="0">
                <a:latin typeface="Open Sans" panose="020B0606030504020204" pitchFamily="34" charset="0"/>
                <a:ea typeface="Open Sans" panose="020B0606030504020204" pitchFamily="34" charset="0"/>
                <a:cs typeface="Open Sans" panose="020B0606030504020204" pitchFamily="34" charset="0"/>
              </a:rPr>
              <a:t>Lars </a:t>
            </a:r>
            <a:r>
              <a:rPr lang="de-DE" sz="1500" b="1" dirty="0" err="1" smtClean="0">
                <a:latin typeface="Open Sans" panose="020B0606030504020204" pitchFamily="34" charset="0"/>
                <a:ea typeface="Open Sans" panose="020B0606030504020204" pitchFamily="34" charset="0"/>
                <a:cs typeface="Open Sans" panose="020B0606030504020204" pitchFamily="34" charset="0"/>
              </a:rPr>
              <a:t>Schaade</a:t>
            </a:r>
            <a:r>
              <a:rPr lang="de-DE" sz="1500" dirty="0" smtClean="0">
                <a:latin typeface="Open Sans" panose="020B0606030504020204" pitchFamily="34" charset="0"/>
                <a:ea typeface="Open Sans" panose="020B0606030504020204" pitchFamily="34" charset="0"/>
                <a:cs typeface="Open Sans" panose="020B0606030504020204" pitchFamily="34" charset="0"/>
              </a:rPr>
              <a:t>, Robert Koch-Institut Berlin</a:t>
            </a:r>
          </a:p>
          <a:p>
            <a:pPr>
              <a:lnSpc>
                <a:spcPct val="100000"/>
              </a:lnSpc>
              <a:spcAft>
                <a:spcPts val="600"/>
              </a:spcAft>
            </a:pPr>
            <a:r>
              <a:rPr lang="de-DE" sz="1500" b="1" dirty="0" smtClean="0">
                <a:latin typeface="Open Sans" panose="020B0606030504020204" pitchFamily="34" charset="0"/>
                <a:ea typeface="Open Sans" panose="020B0606030504020204" pitchFamily="34" charset="0"/>
                <a:cs typeface="Open Sans" panose="020B0606030504020204" pitchFamily="34" charset="0"/>
              </a:rPr>
              <a:t>Britta </a:t>
            </a:r>
            <a:r>
              <a:rPr lang="de-DE" sz="1500" b="1" dirty="0">
                <a:latin typeface="Open Sans" panose="020B0606030504020204" pitchFamily="34" charset="0"/>
                <a:ea typeface="Open Sans" panose="020B0606030504020204" pitchFamily="34" charset="0"/>
                <a:cs typeface="Open Sans" panose="020B0606030504020204" pitchFamily="34" charset="0"/>
              </a:rPr>
              <a:t>Siegmund</a:t>
            </a:r>
            <a:r>
              <a:rPr lang="de-DE" sz="1500" dirty="0">
                <a:latin typeface="Open Sans" panose="020B0606030504020204" pitchFamily="34" charset="0"/>
                <a:ea typeface="Open Sans" panose="020B0606030504020204" pitchFamily="34" charset="0"/>
                <a:cs typeface="Open Sans" panose="020B0606030504020204" pitchFamily="34" charset="0"/>
              </a:rPr>
              <a:t>, Charité Universitätsmedizin Berlin</a:t>
            </a:r>
          </a:p>
          <a:p>
            <a:pPr>
              <a:lnSpc>
                <a:spcPct val="100000"/>
              </a:lnSpc>
              <a:spcAft>
                <a:spcPts val="600"/>
              </a:spcAft>
            </a:pPr>
            <a:r>
              <a:rPr lang="de-DE" sz="1500" b="1" dirty="0">
                <a:latin typeface="Open Sans" panose="020B0606030504020204" pitchFamily="34" charset="0"/>
                <a:ea typeface="Open Sans" panose="020B0606030504020204" pitchFamily="34" charset="0"/>
                <a:cs typeface="Open Sans" panose="020B0606030504020204" pitchFamily="34" charset="0"/>
              </a:rPr>
              <a:t>Judith Simon</a:t>
            </a:r>
            <a:r>
              <a:rPr lang="de-DE" sz="1500" dirty="0">
                <a:latin typeface="Open Sans" panose="020B0606030504020204" pitchFamily="34" charset="0"/>
                <a:ea typeface="Open Sans" panose="020B0606030504020204" pitchFamily="34" charset="0"/>
                <a:cs typeface="Open Sans" panose="020B0606030504020204" pitchFamily="34" charset="0"/>
              </a:rPr>
              <a:t>, Universität Hamburg, Lehrstuhl für Ethik in der Informationstechnologie</a:t>
            </a:r>
          </a:p>
          <a:p>
            <a:pPr>
              <a:lnSpc>
                <a:spcPct val="100000"/>
              </a:lnSpc>
              <a:spcAft>
                <a:spcPts val="600"/>
              </a:spcAft>
            </a:pPr>
            <a:r>
              <a:rPr lang="de-DE" sz="1500" b="1" dirty="0" smtClean="0">
                <a:latin typeface="Open Sans" panose="020B0606030504020204" pitchFamily="34" charset="0"/>
                <a:ea typeface="Open Sans" panose="020B0606030504020204" pitchFamily="34" charset="0"/>
                <a:cs typeface="Open Sans" panose="020B0606030504020204" pitchFamily="34" charset="0"/>
              </a:rPr>
              <a:t>Jochen </a:t>
            </a:r>
            <a:r>
              <a:rPr lang="de-DE" sz="1500" b="1" dirty="0" err="1">
                <a:latin typeface="Open Sans" panose="020B0606030504020204" pitchFamily="34" charset="0"/>
                <a:ea typeface="Open Sans" panose="020B0606030504020204" pitchFamily="34" charset="0"/>
                <a:cs typeface="Open Sans" panose="020B0606030504020204" pitchFamily="34" charset="0"/>
              </a:rPr>
              <a:t>Taupitz</a:t>
            </a:r>
            <a:r>
              <a:rPr lang="de-DE" sz="1500" dirty="0">
                <a:latin typeface="Open Sans" panose="020B0606030504020204" pitchFamily="34" charset="0"/>
                <a:ea typeface="Open Sans" panose="020B0606030504020204" pitchFamily="34" charset="0"/>
                <a:cs typeface="Open Sans" panose="020B0606030504020204" pitchFamily="34" charset="0"/>
              </a:rPr>
              <a:t>, Universität Mannheim, Fakultät für Rechtswissenschaft und Volkswirtschaftslehre</a:t>
            </a:r>
          </a:p>
        </p:txBody>
      </p:sp>
    </p:spTree>
    <p:extLst>
      <p:ext uri="{BB962C8B-B14F-4D97-AF65-F5344CB8AC3E}">
        <p14:creationId xmlns:p14="http://schemas.microsoft.com/office/powerpoint/2010/main" val="2705915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17125" y="289992"/>
            <a:ext cx="8424000" cy="907200"/>
          </a:xfrm>
        </p:spPr>
        <p:txBody>
          <a:bodyPr>
            <a:normAutofit/>
          </a:bodyPr>
          <a:lstStyle/>
          <a:p>
            <a:r>
              <a:rPr lang="de-DE" sz="2500"/>
              <a:t>Mustersatzung für Kommissionen für Ethik sicherheitsrelevanter Forschung (KEF)</a:t>
            </a:r>
          </a:p>
        </p:txBody>
      </p:sp>
      <p:sp>
        <p:nvSpPr>
          <p:cNvPr id="6" name="Titel 1">
            <a:extLst>
              <a:ext uri="{FF2B5EF4-FFF2-40B4-BE49-F238E27FC236}">
                <a16:creationId xmlns:a16="http://schemas.microsoft.com/office/drawing/2014/main" id="{3AC967B3-1E62-5148-8CC0-B0A7F9ECF9E1}"/>
              </a:ext>
            </a:extLst>
          </p:cNvPr>
          <p:cNvSpPr txBox="1">
            <a:spLocks/>
          </p:cNvSpPr>
          <p:nvPr/>
        </p:nvSpPr>
        <p:spPr>
          <a:xfrm>
            <a:off x="358037" y="1267200"/>
            <a:ext cx="6618496" cy="3385542"/>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1 Kommission für Ethik sicherheitsrelevanter Forschung</a:t>
            </a:r>
          </a:p>
          <a:p>
            <a:pPr>
              <a:lnSpc>
                <a:spcPts val="2400"/>
              </a:lnSpc>
            </a:pPr>
            <a:r>
              <a:rPr lang="de-DE" sz="1600">
                <a:latin typeface="Open Sans" panose="020B0606030504020204" pitchFamily="34" charset="0"/>
                <a:ea typeface="Open Sans" panose="020B0606030504020204" pitchFamily="34" charset="0"/>
                <a:cs typeface="Open Sans" panose="020B0606030504020204" pitchFamily="34" charset="0"/>
              </a:rPr>
              <a:t>§ 2 Aufgaben und Grundlagen der Tätigkeit der KEF</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3 Zusammensetzung und Mitglieder</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4 Rechtsstellung der KEF und ihrer Mitglieder</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5 Geschäftsführung</a:t>
            </a:r>
          </a:p>
          <a:p>
            <a:pPr>
              <a:lnSpc>
                <a:spcPts val="2400"/>
              </a:lnSpc>
            </a:pPr>
            <a:r>
              <a:rPr lang="de-DE" sz="1600">
                <a:latin typeface="Open Sans" panose="020B0606030504020204" pitchFamily="34" charset="0"/>
                <a:ea typeface="Open Sans" panose="020B0606030504020204" pitchFamily="34" charset="0"/>
                <a:cs typeface="Open Sans" panose="020B0606030504020204" pitchFamily="34" charset="0"/>
              </a:rPr>
              <a:t>§ 6 Verfahrenseröffnung</a:t>
            </a:r>
          </a:p>
          <a:p>
            <a:pPr>
              <a:lnSpc>
                <a:spcPts val="2400"/>
              </a:lnSpc>
            </a:pPr>
            <a:r>
              <a:rPr lang="de-DE" sz="1600">
                <a:latin typeface="Open Sans" panose="020B0606030504020204" pitchFamily="34" charset="0"/>
                <a:ea typeface="Open Sans" panose="020B0606030504020204" pitchFamily="34" charset="0"/>
                <a:cs typeface="Open Sans" panose="020B0606030504020204" pitchFamily="34" charset="0"/>
              </a:rPr>
              <a:t>§ 7 Verfahren</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8 Beschlussfassung</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9 Meldung unerwarteter Risiken und sicherheitsrelevanter Aspekte</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10 Gebühren/Entgelte und Entschädigungen</a:t>
            </a:r>
          </a:p>
          <a:p>
            <a:pPr>
              <a:lnSpc>
                <a:spcPts val="2400"/>
              </a:lnSpc>
            </a:pPr>
            <a:r>
              <a:rPr lang="de-DE" sz="160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 11 Schlussvorschriften</a:t>
            </a:r>
          </a:p>
        </p:txBody>
      </p:sp>
      <p:pic>
        <p:nvPicPr>
          <p:cNvPr id="13" name="Grafik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76531" y="1325733"/>
            <a:ext cx="2115161" cy="2969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feld 15"/>
          <p:cNvSpPr txBox="1"/>
          <p:nvPr/>
        </p:nvSpPr>
        <p:spPr>
          <a:xfrm>
            <a:off x="6729864" y="4353279"/>
            <a:ext cx="2608497" cy="276999"/>
          </a:xfrm>
          <a:prstGeom prst="rect">
            <a:avLst/>
          </a:prstGeom>
          <a:noFill/>
        </p:spPr>
        <p:txBody>
          <a:bodyPr wrap="square" rtlCol="0">
            <a:spAutoFit/>
          </a:bodyPr>
          <a:lstStyle/>
          <a:p>
            <a:r>
              <a:rPr lang="de-DE" sz="1200">
                <a:latin typeface="Open Sans" panose="020B0604020202020204" charset="0"/>
                <a:ea typeface="Open Sans" panose="020B0604020202020204" charset="0"/>
                <a:cs typeface="Open Sans" panose="020B0604020202020204" charset="0"/>
              </a:rPr>
              <a:t>1. Tätigkeitsbericht des GA 2016</a:t>
            </a:r>
          </a:p>
        </p:txBody>
      </p:sp>
    </p:spTree>
    <p:extLst>
      <p:ext uri="{BB962C8B-B14F-4D97-AF65-F5344CB8AC3E}">
        <p14:creationId xmlns:p14="http://schemas.microsoft.com/office/powerpoint/2010/main" val="270036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90147" y="269512"/>
            <a:ext cx="8424000" cy="907200"/>
          </a:xfrm>
        </p:spPr>
        <p:txBody>
          <a:bodyPr>
            <a:normAutofit/>
          </a:bodyPr>
          <a:lstStyle/>
          <a:p>
            <a:r>
              <a:rPr lang="de-DE"/>
              <a:t>Ansprechpersonen und Kommissionen zum Umgang mit sicherheitsrelevanter Forschung</a:t>
            </a:r>
          </a:p>
        </p:txBody>
      </p:sp>
      <p:pic>
        <p:nvPicPr>
          <p:cNvPr id="2" name="Grafik 1"/>
          <p:cNvPicPr>
            <a:picLocks noChangeAspect="1"/>
          </p:cNvPicPr>
          <p:nvPr/>
        </p:nvPicPr>
        <p:blipFill>
          <a:blip r:embed="rId2"/>
          <a:stretch>
            <a:fillRect/>
          </a:stretch>
        </p:blipFill>
        <p:spPr>
          <a:xfrm>
            <a:off x="1443788" y="1176712"/>
            <a:ext cx="6015789" cy="3654732"/>
          </a:xfrm>
          <a:prstGeom prst="rect">
            <a:avLst/>
          </a:prstGeom>
        </p:spPr>
      </p:pic>
    </p:spTree>
    <p:extLst>
      <p:ext uri="{BB962C8B-B14F-4D97-AF65-F5344CB8AC3E}">
        <p14:creationId xmlns:p14="http://schemas.microsoft.com/office/powerpoint/2010/main" val="2132674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58406" y="79748"/>
            <a:ext cx="8424000" cy="907200"/>
          </a:xfrm>
        </p:spPr>
        <p:txBody>
          <a:bodyPr>
            <a:normAutofit/>
          </a:bodyPr>
          <a:lstStyle/>
          <a:p>
            <a:r>
              <a:rPr lang="de-DE"/>
              <a:t>Webseite des Gemeinsamen Ausschusses</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974611"/>
            <a:ext cx="6965859" cy="3728521"/>
          </a:xfrm>
          <a:prstGeom prst="rect">
            <a:avLst/>
          </a:prstGeom>
        </p:spPr>
      </p:pic>
      <p:sp>
        <p:nvSpPr>
          <p:cNvPr id="9" name="Rechteck 8"/>
          <p:cNvSpPr/>
          <p:nvPr/>
        </p:nvSpPr>
        <p:spPr>
          <a:xfrm>
            <a:off x="4260641" y="4586353"/>
            <a:ext cx="4385942" cy="217165"/>
          </a:xfrm>
          <a:prstGeom prst="rect">
            <a:avLst/>
          </a:prstGeom>
        </p:spPr>
        <p:txBody>
          <a:bodyPr wrap="square">
            <a:spAutoFit/>
          </a:bodyPr>
          <a:lstStyle/>
          <a:p>
            <a:r>
              <a:rPr lang="de-DE" sz="1050">
                <a:latin typeface="Open Sans" panose="020B0604020202020204" charset="0"/>
                <a:ea typeface="Open Sans" panose="020B0604020202020204" charset="0"/>
                <a:cs typeface="Open Sans" panose="020B0604020202020204" charset="0"/>
              </a:rPr>
              <a:t>www.leopoldina.org/gemeinsamer-ausschuss</a:t>
            </a:r>
          </a:p>
          <a:p>
            <a:endParaRPr lang="de-DE" sz="1100"/>
          </a:p>
        </p:txBody>
      </p:sp>
    </p:spTree>
    <p:extLst>
      <p:ext uri="{BB962C8B-B14F-4D97-AF65-F5344CB8AC3E}">
        <p14:creationId xmlns:p14="http://schemas.microsoft.com/office/powerpoint/2010/main" val="1054391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91253" y="1359006"/>
            <a:ext cx="4159734" cy="2862322"/>
          </a:xfrm>
          <a:prstGeom prst="rect">
            <a:avLst/>
          </a:prstGeom>
          <a:noFill/>
        </p:spPr>
        <p:txBody>
          <a:bodyPr wrap="square" rtlCol="0">
            <a:spAutoFit/>
          </a:bodyPr>
          <a:lstStyle/>
          <a:p>
            <a:r>
              <a:rPr lang="de-DE" b="1" dirty="0">
                <a:latin typeface="Open Sans" panose="020B0604020202020204" charset="0"/>
                <a:ea typeface="Open Sans" panose="020B0604020202020204" charset="0"/>
                <a:cs typeface="Open Sans" panose="020B0604020202020204" charset="0"/>
              </a:rPr>
              <a:t>&gt; </a:t>
            </a:r>
            <a:r>
              <a:rPr lang="de-DE" b="1" dirty="0" smtClean="0">
                <a:latin typeface="Open Sans" panose="020B0604020202020204" charset="0"/>
                <a:ea typeface="Open Sans" panose="020B0604020202020204" charset="0"/>
                <a:cs typeface="Open Sans" panose="020B0604020202020204" charset="0"/>
              </a:rPr>
              <a:t>140 </a:t>
            </a:r>
            <a:r>
              <a:rPr lang="de-DE" b="1" dirty="0">
                <a:latin typeface="Open Sans" panose="020B0604020202020204" charset="0"/>
                <a:ea typeface="Open Sans" panose="020B0604020202020204" charset="0"/>
                <a:cs typeface="Open Sans" panose="020B0604020202020204" charset="0"/>
              </a:rPr>
              <a:t>Einträge von: </a:t>
            </a:r>
          </a:p>
          <a:p>
            <a:r>
              <a:rPr lang="de-DE" dirty="0">
                <a:latin typeface="Open Sans" panose="020B0604020202020204" charset="0"/>
                <a:ea typeface="Open Sans" panose="020B0604020202020204" charset="0"/>
                <a:cs typeface="Open Sans" panose="020B0604020202020204" charset="0"/>
              </a:rPr>
              <a:t>Hochschulen, außeruniversitären Forschungseinrichtungen und </a:t>
            </a:r>
            <a:r>
              <a:rPr lang="de-DE" dirty="0">
                <a:latin typeface="Open Sans" panose="020B0604020202020204" charset="0"/>
                <a:ea typeface="Open Sans" panose="020B0604020202020204" charset="0"/>
              </a:rPr>
              <a:t>-</a:t>
            </a:r>
            <a:r>
              <a:rPr lang="de-DE" dirty="0">
                <a:latin typeface="Open Sans" panose="020B0604020202020204" charset="0"/>
                <a:ea typeface="Open Sans" panose="020B0604020202020204" charset="0"/>
                <a:cs typeface="Open Sans" panose="020B0604020202020204" charset="0"/>
              </a:rPr>
              <a:t>organisationen, Ressortforschungseinrichtungen, Fachgesellschaften und ein Industrieverband</a:t>
            </a:r>
          </a:p>
          <a:p>
            <a:r>
              <a:rPr lang="de-DE" b="1" dirty="0">
                <a:latin typeface="Open Sans" panose="020B0604020202020204" charset="0"/>
                <a:ea typeface="Open Sans" panose="020B0604020202020204" charset="0"/>
                <a:cs typeface="Open Sans" panose="020B0604020202020204" charset="0"/>
              </a:rPr>
              <a:t>ca. </a:t>
            </a:r>
            <a:r>
              <a:rPr lang="de-DE" b="1" dirty="0" smtClean="0">
                <a:latin typeface="Open Sans" panose="020B0604020202020204" charset="0"/>
                <a:ea typeface="Open Sans" panose="020B0604020202020204" charset="0"/>
                <a:cs typeface="Open Sans" panose="020B0604020202020204" charset="0"/>
              </a:rPr>
              <a:t>95 </a:t>
            </a:r>
            <a:r>
              <a:rPr lang="de-DE" b="1" dirty="0">
                <a:latin typeface="Open Sans" panose="020B0604020202020204" charset="0"/>
                <a:ea typeface="Open Sans" panose="020B0604020202020204" charset="0"/>
                <a:cs typeface="Open Sans" panose="020B0604020202020204" charset="0"/>
              </a:rPr>
              <a:t>Kommissionen für Ethik sicherheitsrelevanter Forschung (KEF)</a:t>
            </a:r>
          </a:p>
        </p:txBody>
      </p:sp>
      <p:sp>
        <p:nvSpPr>
          <p:cNvPr id="9" name="Titel 2"/>
          <p:cNvSpPr>
            <a:spLocks noGrp="1"/>
          </p:cNvSpPr>
          <p:nvPr>
            <p:ph type="title"/>
          </p:nvPr>
        </p:nvSpPr>
        <p:spPr>
          <a:xfrm>
            <a:off x="258406" y="79748"/>
            <a:ext cx="8424000" cy="907200"/>
          </a:xfrm>
        </p:spPr>
        <p:txBody>
          <a:bodyPr>
            <a:normAutofit/>
          </a:bodyPr>
          <a:lstStyle/>
          <a:p>
            <a:r>
              <a:rPr lang="de-DE"/>
              <a:t>Webseite des Gemeinsamen Ausschusses</a:t>
            </a:r>
          </a:p>
        </p:txBody>
      </p:sp>
      <p:pic>
        <p:nvPicPr>
          <p:cNvPr id="12" name="Grafik 11"/>
          <p:cNvPicPr>
            <a:picLocks noChangeAspect="1"/>
          </p:cNvPicPr>
          <p:nvPr/>
        </p:nvPicPr>
        <p:blipFill>
          <a:blip r:embed="rId2"/>
          <a:stretch>
            <a:fillRect/>
          </a:stretch>
        </p:blipFill>
        <p:spPr>
          <a:xfrm>
            <a:off x="4681398" y="769574"/>
            <a:ext cx="4423025" cy="4337810"/>
          </a:xfrm>
          <a:prstGeom prst="rect">
            <a:avLst/>
          </a:prstGeom>
        </p:spPr>
      </p:pic>
    </p:spTree>
    <p:extLst>
      <p:ext uri="{BB962C8B-B14F-4D97-AF65-F5344CB8AC3E}">
        <p14:creationId xmlns:p14="http://schemas.microsoft.com/office/powerpoint/2010/main" val="1007880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4681398" y="769574"/>
            <a:ext cx="4423025" cy="4337810"/>
          </a:xfrm>
          <a:prstGeom prst="rect">
            <a:avLst/>
          </a:prstGeom>
        </p:spPr>
      </p:pic>
      <p:sp>
        <p:nvSpPr>
          <p:cNvPr id="11" name="Titel 2"/>
          <p:cNvSpPr txBox="1">
            <a:spLocks/>
          </p:cNvSpPr>
          <p:nvPr/>
        </p:nvSpPr>
        <p:spPr>
          <a:xfrm>
            <a:off x="258406" y="79748"/>
            <a:ext cx="8424000" cy="907200"/>
          </a:xfrm>
          <a:prstGeom prst="rect">
            <a:avLst/>
          </a:prstGeom>
        </p:spPr>
        <p:txBody>
          <a:bodyPr vert="horz" lIns="91440" tIns="45720" rIns="91440" bIns="45720" rtlCol="0" anchor="ctr">
            <a:normAutofit/>
          </a:bodyPr>
          <a:lstStyle>
            <a:lvl1pPr algn="l" defTabSz="685800" rtl="0" eaLnBrk="1" latinLnBrk="0" hangingPunct="1">
              <a:lnSpc>
                <a:spcPts val="3200"/>
              </a:lnSpc>
              <a:spcBef>
                <a:spcPct val="0"/>
              </a:spcBef>
              <a:buNone/>
              <a:defRPr sz="2800" b="1" i="0" kern="1200">
                <a:solidFill>
                  <a:srgbClr val="00A4C8"/>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de-DE"/>
              <a:t>Webseite des Gemeinsamen Ausschusses</a:t>
            </a:r>
          </a:p>
        </p:txBody>
      </p:sp>
      <p:grpSp>
        <p:nvGrpSpPr>
          <p:cNvPr id="8" name="Gruppierung 6"/>
          <p:cNvGrpSpPr>
            <a:grpSpLocks noChangeAspect="1"/>
          </p:cNvGrpSpPr>
          <p:nvPr/>
        </p:nvGrpSpPr>
        <p:grpSpPr>
          <a:xfrm>
            <a:off x="1274460" y="450314"/>
            <a:ext cx="4014209" cy="4338777"/>
            <a:chOff x="2006191" y="1211890"/>
            <a:chExt cx="4412961" cy="4769768"/>
          </a:xfrm>
        </p:grpSpPr>
        <p:sp>
          <p:nvSpPr>
            <p:cNvPr id="9" name="Dreieck 1"/>
            <p:cNvSpPr/>
            <p:nvPr/>
          </p:nvSpPr>
          <p:spPr>
            <a:xfrm rot="5400000">
              <a:off x="3712852" y="3248854"/>
              <a:ext cx="4620511" cy="792088"/>
            </a:xfrm>
            <a:prstGeom prst="triangle">
              <a:avLst>
                <a:gd name="adj" fmla="val 84144"/>
              </a:avLst>
            </a:prstGeom>
            <a:solidFill>
              <a:srgbClr val="05326F">
                <a:alpha val="49000"/>
              </a:srgbClr>
            </a:solidFill>
            <a:ln w="19050">
              <a:solidFill>
                <a:srgbClr val="053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Bi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191" y="1211890"/>
              <a:ext cx="3605751" cy="4769768"/>
            </a:xfrm>
            <a:prstGeom prst="rect">
              <a:avLst/>
            </a:prstGeom>
            <a:ln>
              <a:solidFill>
                <a:schemeClr val="tx2"/>
              </a:solidFill>
            </a:ln>
          </p:spPr>
        </p:pic>
      </p:grpSp>
    </p:spTree>
    <p:extLst>
      <p:ext uri="{BB962C8B-B14F-4D97-AF65-F5344CB8AC3E}">
        <p14:creationId xmlns:p14="http://schemas.microsoft.com/office/powerpoint/2010/main" val="1085605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B07763-2E96-4E4C-A03B-6BAF1B2BA5FC}"/>
              </a:ext>
            </a:extLst>
          </p:cNvPr>
          <p:cNvSpPr>
            <a:spLocks noGrp="1"/>
          </p:cNvSpPr>
          <p:nvPr>
            <p:ph type="title"/>
          </p:nvPr>
        </p:nvSpPr>
        <p:spPr>
          <a:xfrm>
            <a:off x="359999" y="187036"/>
            <a:ext cx="8424000" cy="907200"/>
          </a:xfrm>
        </p:spPr>
        <p:txBody>
          <a:bodyPr/>
          <a:lstStyle/>
          <a:p>
            <a:r>
              <a:rPr lang="de-DE"/>
              <a:t>Inhaltsverzeichnis</a:t>
            </a:r>
          </a:p>
        </p:txBody>
      </p:sp>
      <p:sp>
        <p:nvSpPr>
          <p:cNvPr id="3" name="Inhaltsplatzhalter 2">
            <a:extLst>
              <a:ext uri="{FF2B5EF4-FFF2-40B4-BE49-F238E27FC236}">
                <a16:creationId xmlns:a16="http://schemas.microsoft.com/office/drawing/2014/main" id="{3F1B9B5E-47B9-1A41-909F-6260D9BDCDF0}"/>
              </a:ext>
            </a:extLst>
          </p:cNvPr>
          <p:cNvSpPr>
            <a:spLocks noGrp="1"/>
          </p:cNvSpPr>
          <p:nvPr>
            <p:ph idx="1"/>
          </p:nvPr>
        </p:nvSpPr>
        <p:spPr>
          <a:xfrm>
            <a:off x="179999" y="990519"/>
            <a:ext cx="8784001" cy="3352030"/>
          </a:xfrm>
        </p:spPr>
        <p:txBody>
          <a:bodyPr>
            <a:noAutofit/>
          </a:bodyPr>
          <a:lstStyle/>
          <a:p>
            <a:pPr marL="914400" lvl="1" indent="-376238">
              <a:spcBef>
                <a:spcPts val="600"/>
              </a:spcBef>
              <a:buFont typeface="+mj-lt"/>
              <a:buAutoNum type="arabicPeriod"/>
            </a:pPr>
            <a:r>
              <a:rPr lang="de-DE" sz="1600" b="1" dirty="0"/>
              <a:t>Informationen zu DFG und </a:t>
            </a:r>
            <a:r>
              <a:rPr lang="de-DE" sz="1600" b="1" dirty="0" err="1"/>
              <a:t>Leopoldina</a:t>
            </a:r>
            <a:endParaRPr lang="de-DE" sz="1600" b="1" dirty="0"/>
          </a:p>
          <a:p>
            <a:pPr marL="914400" lvl="1" indent="-376238">
              <a:spcBef>
                <a:spcPts val="600"/>
              </a:spcBef>
              <a:buFont typeface="+mj-lt"/>
              <a:buAutoNum type="arabicPeriod"/>
            </a:pPr>
            <a:r>
              <a:rPr lang="de-DE" sz="1600" b="1" dirty="0"/>
              <a:t>Sicherheitsrelevante Forschung</a:t>
            </a:r>
          </a:p>
          <a:p>
            <a:pPr marL="1166813" lvl="4" indent="-285750">
              <a:spcBef>
                <a:spcPts val="600"/>
              </a:spcBef>
            </a:pPr>
            <a:r>
              <a:rPr lang="de-DE" sz="1400" dirty="0"/>
              <a:t>Hintergrund, Definition</a:t>
            </a:r>
          </a:p>
          <a:p>
            <a:pPr marL="1166813" lvl="4" indent="-285750">
              <a:spcBef>
                <a:spcPts val="600"/>
              </a:spcBef>
            </a:pPr>
            <a:r>
              <a:rPr lang="de-DE" sz="1400" dirty="0"/>
              <a:t>Empfehlungen zum Umgang mit sicherheitsrelevanter Forschung</a:t>
            </a:r>
          </a:p>
          <a:p>
            <a:pPr marL="914400" lvl="1" indent="-376238">
              <a:spcBef>
                <a:spcPts val="600"/>
              </a:spcBef>
              <a:buFont typeface="+mj-lt"/>
              <a:buAutoNum type="arabicPeriod"/>
            </a:pPr>
            <a:r>
              <a:rPr lang="de-DE" sz="1600" b="1" dirty="0"/>
              <a:t>Gemeinsamer Ausschusses zum Umgang mit sicherheitsrelevanter Forschung</a:t>
            </a:r>
          </a:p>
          <a:p>
            <a:pPr marL="1166813" lvl="4" indent="-285750">
              <a:spcBef>
                <a:spcPts val="600"/>
              </a:spcBef>
            </a:pPr>
            <a:r>
              <a:rPr lang="de-DE" sz="1400" dirty="0"/>
              <a:t>Ziele, Arbeitsweise, Bilanz</a:t>
            </a:r>
          </a:p>
          <a:p>
            <a:pPr marL="1166813" lvl="4" indent="-285750">
              <a:spcBef>
                <a:spcPts val="600"/>
              </a:spcBef>
            </a:pPr>
            <a:r>
              <a:rPr lang="de-DE" sz="1400" dirty="0"/>
              <a:t>Leitfragen zur ethischen Beurteilung sicherheitsrelevanter Forschung</a:t>
            </a:r>
          </a:p>
          <a:p>
            <a:pPr marL="1166813" lvl="4" indent="-285750">
              <a:spcBef>
                <a:spcPts val="600"/>
              </a:spcBef>
            </a:pPr>
            <a:r>
              <a:rPr lang="de-DE" sz="1400" dirty="0"/>
              <a:t>Fallbeispiele für sicherheitsrelevante Forschung aus der Praxis</a:t>
            </a:r>
          </a:p>
          <a:p>
            <a:pPr marL="914400" lvl="1" indent="-376238">
              <a:spcBef>
                <a:spcPts val="600"/>
              </a:spcBef>
              <a:buFont typeface="+mj-lt"/>
              <a:buAutoNum type="arabicPeriod"/>
            </a:pPr>
            <a:r>
              <a:rPr lang="de-DE" sz="1600" b="1" dirty="0"/>
              <a:t>Rahmenbedingungen für sicherheitsrelevante Forschung</a:t>
            </a:r>
          </a:p>
          <a:p>
            <a:pPr marL="1166813" lvl="4" indent="-285750">
              <a:spcBef>
                <a:spcPts val="600"/>
              </a:spcBef>
            </a:pPr>
            <a:r>
              <a:rPr lang="de-DE" sz="1400" dirty="0"/>
              <a:t>Rechtliche Rahmenbedingungen</a:t>
            </a:r>
          </a:p>
          <a:p>
            <a:pPr marL="1166813" lvl="4" indent="-285750">
              <a:spcBef>
                <a:spcPts val="600"/>
              </a:spcBef>
            </a:pPr>
            <a:r>
              <a:rPr lang="de-DE" sz="1400" dirty="0"/>
              <a:t>Förderung sicherheitsrelevanter Forschung</a:t>
            </a:r>
          </a:p>
          <a:p>
            <a:pPr marL="914400" lvl="1" indent="-376238">
              <a:spcBef>
                <a:spcPts val="600"/>
              </a:spcBef>
              <a:buFont typeface="+mj-lt"/>
              <a:buAutoNum type="arabicPeriod"/>
            </a:pPr>
            <a:r>
              <a:rPr lang="de-DE" sz="1600" b="1" dirty="0"/>
              <a:t>Zusammenfassung und Ausblick</a:t>
            </a:r>
          </a:p>
          <a:p>
            <a:pPr marL="0" lvl="1" indent="0">
              <a:spcBef>
                <a:spcPts val="600"/>
              </a:spcBef>
              <a:buNone/>
            </a:pPr>
            <a:endParaRPr lang="de-DE" sz="600" b="1" dirty="0"/>
          </a:p>
          <a:p>
            <a:pPr marL="233362" lvl="1" indent="-285750">
              <a:spcBef>
                <a:spcPts val="600"/>
              </a:spcBef>
            </a:pPr>
            <a:endParaRPr lang="de-DE" sz="600" b="1" dirty="0"/>
          </a:p>
          <a:p>
            <a:pPr marL="290512" lvl="2" indent="0">
              <a:spcBef>
                <a:spcPts val="600"/>
              </a:spcBef>
              <a:buNone/>
            </a:pPr>
            <a:endParaRPr lang="de-DE" sz="500" b="1" dirty="0"/>
          </a:p>
          <a:p>
            <a:pPr marL="919162" lvl="3" indent="-285750">
              <a:spcBef>
                <a:spcPts val="600"/>
              </a:spcBef>
            </a:pPr>
            <a:endParaRPr lang="de-DE" sz="600" dirty="0"/>
          </a:p>
        </p:txBody>
      </p:sp>
    </p:spTree>
    <p:extLst>
      <p:ext uri="{BB962C8B-B14F-4D97-AF65-F5344CB8AC3E}">
        <p14:creationId xmlns:p14="http://schemas.microsoft.com/office/powerpoint/2010/main" val="2988877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11120" y="163478"/>
            <a:ext cx="8574680" cy="907200"/>
          </a:xfrm>
        </p:spPr>
        <p:txBody>
          <a:bodyPr>
            <a:normAutofit/>
          </a:bodyPr>
          <a:lstStyle/>
          <a:p>
            <a:r>
              <a:rPr lang="de-DE"/>
              <a:t>Veranstaltungen des Gemeinsamen Ausschusses</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364763" y="1155429"/>
            <a:ext cx="8574680" cy="357020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400" b="1">
                <a:latin typeface="Open Sans" panose="020B0606030504020204" pitchFamily="34" charset="0"/>
                <a:ea typeface="Open Sans" panose="020B0606030504020204" pitchFamily="34" charset="0"/>
                <a:cs typeface="Open Sans" panose="020B0606030504020204" pitchFamily="34" charset="0"/>
              </a:rPr>
              <a:t>11/2014: </a:t>
            </a:r>
            <a:r>
              <a:rPr lang="de-DE" sz="1400">
                <a:latin typeface="Open Sans" panose="020B0606030504020204" pitchFamily="34" charset="0"/>
                <a:ea typeface="Open Sans" panose="020B0606030504020204" pitchFamily="34" charset="0"/>
                <a:cs typeface="Open Sans" panose="020B0606030504020204" pitchFamily="34" charset="0"/>
              </a:rPr>
              <a:t>Wissenschaftsfreiheit und Wissenschaftsverantwortung - Rechtfertigen die Erfolgschancen die Risiken? (Halle)</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04/2016: </a:t>
            </a:r>
            <a:r>
              <a:rPr lang="de-DE" sz="1400">
                <a:latin typeface="Open Sans" panose="020B0606030504020204" pitchFamily="34" charset="0"/>
                <a:ea typeface="Open Sans" panose="020B0606030504020204" pitchFamily="34" charset="0"/>
                <a:cs typeface="Open Sans" panose="020B0606030504020204" pitchFamily="34" charset="0"/>
              </a:rPr>
              <a:t>Informationsveranstaltung zur Umsetzung der Empfehlungen von DFG und Leopoldina (Berlin)</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10/2017: </a:t>
            </a:r>
            <a:r>
              <a:rPr lang="de-DE" sz="1400">
                <a:latin typeface="Open Sans" panose="020B0606030504020204" pitchFamily="34" charset="0"/>
                <a:ea typeface="Open Sans" panose="020B0606030504020204" pitchFamily="34" charset="0"/>
                <a:cs typeface="Open Sans" panose="020B0606030504020204" pitchFamily="34" charset="0"/>
              </a:rPr>
              <a:t>Freiheit und Verantwortung in den IT-Wissenschaften (Darmstadt)</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06/2018: </a:t>
            </a:r>
            <a:r>
              <a:rPr lang="de-DE" sz="1400">
                <a:latin typeface="Open Sans" panose="020B0606030504020204" pitchFamily="34" charset="0"/>
                <a:ea typeface="Open Sans" panose="020B0606030504020204" pitchFamily="34" charset="0"/>
                <a:cs typeface="Open Sans" panose="020B0606030504020204" pitchFamily="34" charset="0"/>
              </a:rPr>
              <a:t>KEF-Forum (Berlin)</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04/2019: </a:t>
            </a:r>
            <a:r>
              <a:rPr lang="de-DE" sz="1400">
                <a:latin typeface="Open Sans" panose="020B0606030504020204" pitchFamily="34" charset="0"/>
                <a:ea typeface="Open Sans" panose="020B0606030504020204" pitchFamily="34" charset="0"/>
                <a:cs typeface="Open Sans" panose="020B0606030504020204" pitchFamily="34" charset="0"/>
              </a:rPr>
              <a:t>Gesprächsabend „Sicherheit statt Freiheit“ (Berlin)</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07/2019: </a:t>
            </a:r>
            <a:r>
              <a:rPr lang="de-DE" sz="1400">
                <a:latin typeface="Open Sans" panose="020B0606030504020204" pitchFamily="34" charset="0"/>
                <a:ea typeface="Open Sans" panose="020B0606030504020204" pitchFamily="34" charset="0"/>
                <a:cs typeface="Open Sans" panose="020B0606030504020204" pitchFamily="34" charset="0"/>
              </a:rPr>
              <a:t>Studierendenworkshop „</a:t>
            </a:r>
            <a:r>
              <a:rPr lang="en-US" sz="1400">
                <a:latin typeface="Open Sans" panose="020B0606030504020204" pitchFamily="34" charset="0"/>
                <a:ea typeface="Open Sans" panose="020B0606030504020204" pitchFamily="34" charset="0"/>
                <a:cs typeface="Open Sans" panose="020B0606030504020204" pitchFamily="34" charset="0"/>
              </a:rPr>
              <a:t>Risk Governance and the Role of Science and Humanities” (Potsdam)</a:t>
            </a: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07/2019: </a:t>
            </a:r>
            <a:r>
              <a:rPr lang="de-DE" sz="1400">
                <a:latin typeface="Open Sans" panose="020B0606030504020204" pitchFamily="34" charset="0"/>
                <a:ea typeface="Open Sans" panose="020B0606030504020204" pitchFamily="34" charset="0"/>
                <a:cs typeface="Open Sans" panose="020B0606030504020204" pitchFamily="34" charset="0"/>
              </a:rPr>
              <a:t>The </a:t>
            </a:r>
            <a:r>
              <a:rPr lang="de-DE" sz="1400" err="1">
                <a:latin typeface="Open Sans" panose="020B0606030504020204" pitchFamily="34" charset="0"/>
                <a:ea typeface="Open Sans" panose="020B0606030504020204" pitchFamily="34" charset="0"/>
                <a:cs typeface="Open Sans" panose="020B0606030504020204" pitchFamily="34" charset="0"/>
              </a:rPr>
              <a:t>mystery</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of</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risks</a:t>
            </a:r>
            <a:r>
              <a:rPr lang="de-DE" sz="1400">
                <a:latin typeface="Open Sans" panose="020B0606030504020204" pitchFamily="34" charset="0"/>
                <a:ea typeface="Open Sans" panose="020B0606030504020204" pitchFamily="34" charset="0"/>
                <a:cs typeface="Open Sans" panose="020B0606030504020204" pitchFamily="34" charset="0"/>
              </a:rPr>
              <a:t> – </a:t>
            </a:r>
            <a:r>
              <a:rPr lang="de-DE" sz="1400" err="1">
                <a:latin typeface="Open Sans" panose="020B0606030504020204" pitchFamily="34" charset="0"/>
                <a:ea typeface="Open Sans" panose="020B0606030504020204" pitchFamily="34" charset="0"/>
                <a:cs typeface="Open Sans" panose="020B0606030504020204" pitchFamily="34" charset="0"/>
              </a:rPr>
              <a:t>How</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can</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science</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help</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reconcile</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perception</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and</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assessment</a:t>
            </a:r>
            <a:r>
              <a:rPr lang="de-DE" sz="1400">
                <a:latin typeface="Open Sans" panose="020B0606030504020204" pitchFamily="34" charset="0"/>
                <a:ea typeface="Open Sans" panose="020B0606030504020204" pitchFamily="34" charset="0"/>
                <a:cs typeface="Open Sans" panose="020B0606030504020204" pitchFamily="34" charset="0"/>
              </a:rPr>
              <a:t>? (Potsdam)</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09/2019: </a:t>
            </a:r>
            <a:r>
              <a:rPr lang="de-DE" sz="1400">
                <a:latin typeface="Open Sans" panose="020B0606030504020204" pitchFamily="34" charset="0"/>
                <a:ea typeface="Open Sans" panose="020B0606030504020204" pitchFamily="34" charset="0"/>
                <a:cs typeface="Open Sans" panose="020B0606030504020204" pitchFamily="34" charset="0"/>
              </a:rPr>
              <a:t>KEF-Forum im Friedrich </a:t>
            </a:r>
            <a:r>
              <a:rPr lang="de-DE" sz="1400" err="1">
                <a:latin typeface="Open Sans" panose="020B0606030504020204" pitchFamily="34" charset="0"/>
                <a:ea typeface="Open Sans" panose="020B0606030504020204" pitchFamily="34" charset="0"/>
                <a:cs typeface="Open Sans" panose="020B0606030504020204" pitchFamily="34" charset="0"/>
              </a:rPr>
              <a:t>Loeffler</a:t>
            </a:r>
            <a:r>
              <a:rPr lang="de-DE" sz="1400">
                <a:latin typeface="Open Sans" panose="020B0606030504020204" pitchFamily="34" charset="0"/>
                <a:ea typeface="Open Sans" panose="020B0606030504020204" pitchFamily="34" charset="0"/>
                <a:cs typeface="Open Sans" panose="020B0606030504020204" pitchFamily="34" charset="0"/>
              </a:rPr>
              <a:t>-Institut (Insel Riems)</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09/2020: </a:t>
            </a:r>
            <a:r>
              <a:rPr lang="de-DE" sz="1400">
                <a:latin typeface="Open Sans" panose="020B0606030504020204" pitchFamily="34" charset="0"/>
                <a:ea typeface="Open Sans" panose="020B0606030504020204" pitchFamily="34" charset="0"/>
                <a:cs typeface="Open Sans" panose="020B0606030504020204" pitchFamily="34" charset="0"/>
              </a:rPr>
              <a:t>Chancen und Risiken der Chemieforschung (verschoben auf den 31.5.2021)</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0636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84660" y="140925"/>
            <a:ext cx="8574680" cy="907200"/>
          </a:xfrm>
        </p:spPr>
        <p:txBody>
          <a:bodyPr>
            <a:normAutofit/>
          </a:bodyPr>
          <a:lstStyle/>
          <a:p>
            <a:r>
              <a:rPr lang="de-DE"/>
              <a:t>Umfrage des GA zur Arbeit der KEFs (2018-2019)</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309220"/>
            <a:ext cx="8006922" cy="346248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400" b="1" dirty="0">
                <a:latin typeface="Open Sans" panose="020B0606030504020204" pitchFamily="34" charset="0"/>
                <a:ea typeface="Open Sans" panose="020B0606030504020204" pitchFamily="34" charset="0"/>
                <a:cs typeface="Open Sans" panose="020B0606030504020204" pitchFamily="34" charset="0"/>
              </a:rPr>
              <a:t>Ziel der Umfrage: </a:t>
            </a:r>
          </a:p>
          <a:p>
            <a:pPr marL="285750" indent="-285750">
              <a:lnSpc>
                <a:spcPct val="150000"/>
              </a:lnSpc>
              <a:buFont typeface="Arial" panose="020B0604020202020204" pitchFamily="34" charset="0"/>
              <a:buChar char="•"/>
            </a:pPr>
            <a:r>
              <a:rPr lang="de-DE" sz="1400" dirty="0">
                <a:latin typeface="Open Sans" panose="020B0606030504020204" pitchFamily="34" charset="0"/>
                <a:ea typeface="Open Sans" panose="020B0606030504020204" pitchFamily="34" charset="0"/>
                <a:cs typeface="Open Sans" panose="020B0606030504020204" pitchFamily="34" charset="0"/>
              </a:rPr>
              <a:t>Überblick zum Stand der Umsetzung der Empfehlungen „Wissenschaftsfreiheit und Wissenschaftsverantwortung“</a:t>
            </a:r>
          </a:p>
          <a:p>
            <a:pPr marL="285750" indent="-285750">
              <a:lnSpc>
                <a:spcPct val="150000"/>
              </a:lnSpc>
              <a:buFont typeface="Arial" panose="020B0604020202020204" pitchFamily="34" charset="0"/>
              <a:buChar char="•"/>
            </a:pPr>
            <a:r>
              <a:rPr lang="de-DE" sz="1400" dirty="0">
                <a:latin typeface="Open Sans" panose="020B0606030504020204" pitchFamily="34" charset="0"/>
                <a:ea typeface="Open Sans" panose="020B0606030504020204" pitchFamily="34" charset="0"/>
                <a:cs typeface="Open Sans" panose="020B0606030504020204" pitchFamily="34" charset="0"/>
              </a:rPr>
              <a:t>Diskussions- und Austauschprozess zwischen Forschungseinrichtungen und GA verstärken</a:t>
            </a:r>
          </a:p>
          <a:p>
            <a:pPr marL="285750" indent="-285750">
              <a:lnSpc>
                <a:spcPct val="150000"/>
              </a:lnSpc>
              <a:buFont typeface="Wingdings" panose="05000000000000000000" pitchFamily="2" charset="2"/>
              <a:buChar char="Ø"/>
            </a:pPr>
            <a:r>
              <a:rPr lang="de-DE" sz="1400" dirty="0">
                <a:latin typeface="Open Sans" panose="020B0606030504020204" pitchFamily="34" charset="0"/>
                <a:ea typeface="Open Sans" panose="020B0606030504020204" pitchFamily="34" charset="0"/>
                <a:cs typeface="Open Sans" panose="020B0606030504020204" pitchFamily="34" charset="0"/>
              </a:rPr>
              <a:t>Hilfestellung durch den GA verbessern</a:t>
            </a:r>
          </a:p>
          <a:p>
            <a:pPr>
              <a:lnSpc>
                <a:spcPct val="150000"/>
              </a:lnSpc>
            </a:pPr>
            <a:r>
              <a:rPr lang="de-DE" sz="1400" b="1" dirty="0">
                <a:latin typeface="Open Sans" panose="020B0606030504020204" pitchFamily="34" charset="0"/>
                <a:ea typeface="Open Sans" panose="020B0606030504020204" pitchFamily="34" charset="0"/>
                <a:cs typeface="Open Sans" panose="020B0606030504020204" pitchFamily="34" charset="0"/>
              </a:rPr>
              <a:t>Fragen zu: </a:t>
            </a:r>
          </a:p>
          <a:p>
            <a:pPr marL="285750" indent="-285750">
              <a:lnSpc>
                <a:spcPct val="150000"/>
              </a:lnSpc>
              <a:buFont typeface="Arial" panose="020B0604020202020204" pitchFamily="34" charset="0"/>
              <a:buChar char="•"/>
            </a:pPr>
            <a:r>
              <a:rPr lang="de-DE" sz="1400" dirty="0">
                <a:latin typeface="Open Sans" panose="020B0606030504020204" pitchFamily="34" charset="0"/>
                <a:ea typeface="Open Sans" panose="020B0606030504020204" pitchFamily="34" charset="0"/>
                <a:cs typeface="Open Sans" panose="020B0606030504020204" pitchFamily="34" charset="0"/>
              </a:rPr>
              <a:t>Zuständigkeiten für sicherheitsrelevante Forschung</a:t>
            </a:r>
          </a:p>
          <a:p>
            <a:pPr marL="285750" indent="-285750">
              <a:lnSpc>
                <a:spcPct val="150000"/>
              </a:lnSpc>
              <a:buFont typeface="Arial" panose="020B0604020202020204" pitchFamily="34" charset="0"/>
              <a:buChar char="•"/>
            </a:pPr>
            <a:r>
              <a:rPr lang="de-DE" sz="1400" dirty="0">
                <a:latin typeface="Open Sans" panose="020B0606030504020204" pitchFamily="34" charset="0"/>
                <a:ea typeface="Open Sans" panose="020B0606030504020204" pitchFamily="34" charset="0"/>
                <a:cs typeface="Open Sans" panose="020B0606030504020204" pitchFamily="34" charset="0"/>
              </a:rPr>
              <a:t>konkrete Arbeitsweise und Zusammensetzung der Kommissionen</a:t>
            </a:r>
          </a:p>
          <a:p>
            <a:pPr marL="285750" indent="-285750">
              <a:lnSpc>
                <a:spcPct val="150000"/>
              </a:lnSpc>
              <a:buFont typeface="Arial" panose="020B0604020202020204" pitchFamily="34" charset="0"/>
              <a:buChar char="•"/>
            </a:pPr>
            <a:r>
              <a:rPr lang="de-DE" sz="1400" dirty="0">
                <a:latin typeface="Open Sans" panose="020B0606030504020204" pitchFamily="34" charset="0"/>
                <a:ea typeface="Open Sans" panose="020B0606030504020204" pitchFamily="34" charset="0"/>
                <a:cs typeface="Open Sans" panose="020B0606030504020204" pitchFamily="34" charset="0"/>
              </a:rPr>
              <a:t>behandelte Fälle und Begründungen für jeweilige Voten</a:t>
            </a:r>
          </a:p>
          <a:p>
            <a:pPr marL="285750" indent="-285750">
              <a:lnSpc>
                <a:spcPct val="150000"/>
              </a:lnSpc>
              <a:buFont typeface="Arial" panose="020B0604020202020204" pitchFamily="34" charset="0"/>
              <a:buChar char="•"/>
            </a:pPr>
            <a:r>
              <a:rPr lang="de-DE" sz="1400" dirty="0">
                <a:latin typeface="Open Sans" panose="020B0606030504020204" pitchFamily="34" charset="0"/>
                <a:ea typeface="Open Sans" panose="020B0606030504020204" pitchFamily="34" charset="0"/>
                <a:cs typeface="Open Sans" panose="020B0606030504020204" pitchFamily="34" charset="0"/>
              </a:rPr>
              <a:t>bewusstseinsbildende Maßnahmen zu sicherheitsrelevanter Forschung</a:t>
            </a:r>
          </a:p>
          <a:p>
            <a:pPr>
              <a:lnSpc>
                <a:spcPct val="100000"/>
              </a:lnSpc>
            </a:pPr>
            <a:endParaRPr lang="de-DE" sz="15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8204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66157" y="210878"/>
            <a:ext cx="8574680" cy="907200"/>
          </a:xfrm>
        </p:spPr>
        <p:txBody>
          <a:bodyPr>
            <a:normAutofit/>
          </a:bodyPr>
          <a:lstStyle/>
          <a:p>
            <a:r>
              <a:rPr lang="de-DE" sz="2400"/>
              <a:t>Rückmeldungen der Ansprechpersonen zum Umgang mit sicherheitsrelevanter Forschung</a:t>
            </a:r>
          </a:p>
        </p:txBody>
      </p:sp>
      <p:sp>
        <p:nvSpPr>
          <p:cNvPr id="7" name="Rechteck 6">
            <a:extLst>
              <a:ext uri="{FF2B5EF4-FFF2-40B4-BE49-F238E27FC236}">
                <a16:creationId xmlns:a16="http://schemas.microsoft.com/office/drawing/2014/main" id="{B40D1E73-891A-F141-A7D7-41FAED0A269A}"/>
              </a:ext>
            </a:extLst>
          </p:cNvPr>
          <p:cNvSpPr/>
          <p:nvPr/>
        </p:nvSpPr>
        <p:spPr>
          <a:xfrm>
            <a:off x="360000" y="1267200"/>
            <a:ext cx="2416252" cy="3545999"/>
          </a:xfrm>
          <a:prstGeom prst="rect">
            <a:avLst/>
          </a:pr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endParaRPr lang="de-DE" sz="1300">
              <a:solidFill>
                <a:schemeClr val="tx1"/>
              </a:solidFill>
            </a:endParaRPr>
          </a:p>
        </p:txBody>
      </p:sp>
      <p:sp>
        <p:nvSpPr>
          <p:cNvPr id="4" name="Textfeld 3"/>
          <p:cNvSpPr txBox="1"/>
          <p:nvPr/>
        </p:nvSpPr>
        <p:spPr>
          <a:xfrm>
            <a:off x="441736" y="1482703"/>
            <a:ext cx="2178412" cy="3046988"/>
          </a:xfrm>
          <a:prstGeom prst="rect">
            <a:avLst/>
          </a:prstGeom>
          <a:noFill/>
        </p:spPr>
        <p:txBody>
          <a:bodyPr wrap="square" rtlCol="0">
            <a:spAutoFit/>
          </a:bodyPr>
          <a:lstStyle/>
          <a:p>
            <a:r>
              <a:rPr lang="de-DE" sz="1600" b="1" dirty="0">
                <a:latin typeface="Open Sans" panose="020B0604020202020204" charset="0"/>
                <a:ea typeface="Open Sans" panose="020B0604020202020204" charset="0"/>
                <a:cs typeface="Open Sans" panose="020B0604020202020204" charset="0"/>
              </a:rPr>
              <a:t>101 ausgefüllte Fragebögen</a:t>
            </a:r>
          </a:p>
          <a:p>
            <a:r>
              <a:rPr lang="de-DE" sz="1600" dirty="0">
                <a:latin typeface="Open Sans" panose="020B0604020202020204" charset="0"/>
                <a:ea typeface="Open Sans" panose="020B0604020202020204" charset="0"/>
                <a:cs typeface="Open Sans" panose="020B0604020202020204" charset="0"/>
              </a:rPr>
              <a:t>(66 Hochschulen, 45 außeruniversitär/ Ressortforschung bzw. Fachgesell-</a:t>
            </a:r>
            <a:r>
              <a:rPr lang="de-DE" sz="1600" dirty="0" err="1">
                <a:latin typeface="Open Sans" panose="020B0604020202020204" charset="0"/>
                <a:ea typeface="Open Sans" panose="020B0604020202020204" charset="0"/>
                <a:cs typeface="Open Sans" panose="020B0604020202020204" charset="0"/>
              </a:rPr>
              <a:t>schaften</a:t>
            </a:r>
            <a:r>
              <a:rPr lang="de-DE" sz="1600" dirty="0">
                <a:latin typeface="Open Sans" panose="020B0604020202020204" charset="0"/>
                <a:ea typeface="Open Sans" panose="020B0604020202020204" charset="0"/>
                <a:cs typeface="Open Sans" panose="020B0604020202020204" charset="0"/>
              </a:rPr>
              <a:t>)</a:t>
            </a:r>
          </a:p>
          <a:p>
            <a:endParaRPr lang="de-DE" sz="1600" dirty="0">
              <a:latin typeface="Open Sans" panose="020B0604020202020204" charset="0"/>
              <a:ea typeface="Open Sans" panose="020B0604020202020204" charset="0"/>
              <a:cs typeface="Open Sans" panose="020B0604020202020204" charset="0"/>
            </a:endParaRPr>
          </a:p>
          <a:p>
            <a:r>
              <a:rPr lang="de-DE" sz="1600" dirty="0">
                <a:latin typeface="Open Sans" panose="020B0604020202020204" charset="0"/>
                <a:ea typeface="Open Sans" panose="020B0604020202020204" charset="0"/>
                <a:cs typeface="Open Sans" panose="020B0604020202020204" charset="0"/>
              </a:rPr>
              <a:t>und</a:t>
            </a:r>
          </a:p>
          <a:p>
            <a:endParaRPr lang="de-DE" sz="1600" dirty="0">
              <a:latin typeface="Open Sans" panose="020B0604020202020204" charset="0"/>
              <a:ea typeface="Open Sans" panose="020B0604020202020204" charset="0"/>
              <a:cs typeface="Open Sans" panose="020B0604020202020204" charset="0"/>
            </a:endParaRPr>
          </a:p>
          <a:p>
            <a:r>
              <a:rPr lang="de-DE" sz="1600" b="1" dirty="0" smtClean="0">
                <a:latin typeface="Open Sans" panose="020B0604020202020204" charset="0"/>
                <a:ea typeface="Open Sans" panose="020B0604020202020204" charset="0"/>
                <a:cs typeface="Open Sans" panose="020B0604020202020204" charset="0"/>
              </a:rPr>
              <a:t>140 </a:t>
            </a:r>
            <a:r>
              <a:rPr lang="de-DE" sz="1600" b="1" dirty="0">
                <a:latin typeface="Open Sans" panose="020B0604020202020204" charset="0"/>
                <a:ea typeface="Open Sans" panose="020B0604020202020204" charset="0"/>
                <a:cs typeface="Open Sans" panose="020B0604020202020204" charset="0"/>
              </a:rPr>
              <a:t>Einträge auf der Webseite</a:t>
            </a:r>
          </a:p>
        </p:txBody>
      </p:sp>
      <p:pic>
        <p:nvPicPr>
          <p:cNvPr id="6" name="Grafik 5"/>
          <p:cNvPicPr>
            <a:picLocks noChangeAspect="1"/>
          </p:cNvPicPr>
          <p:nvPr/>
        </p:nvPicPr>
        <p:blipFill>
          <a:blip r:embed="rId3"/>
          <a:stretch>
            <a:fillRect/>
          </a:stretch>
        </p:blipFill>
        <p:spPr>
          <a:xfrm>
            <a:off x="2819626" y="1267199"/>
            <a:ext cx="5940629" cy="3546000"/>
          </a:xfrm>
          <a:prstGeom prst="rect">
            <a:avLst/>
          </a:prstGeom>
        </p:spPr>
      </p:pic>
      <p:sp>
        <p:nvSpPr>
          <p:cNvPr id="13" name="Textfeld 12"/>
          <p:cNvSpPr txBox="1"/>
          <p:nvPr/>
        </p:nvSpPr>
        <p:spPr>
          <a:xfrm>
            <a:off x="7575868" y="4621131"/>
            <a:ext cx="1087157" cy="261610"/>
          </a:xfrm>
          <a:prstGeom prst="rect">
            <a:avLst/>
          </a:prstGeom>
          <a:noFill/>
        </p:spPr>
        <p:txBody>
          <a:bodyPr wrap="none" rtlCol="0">
            <a:spAutoFit/>
          </a:bodyPr>
          <a:lstStyle/>
          <a:p>
            <a:r>
              <a:rPr lang="de-DE" sz="1100" i="1" dirty="0">
                <a:latin typeface="Open Sans" panose="020B0604020202020204" charset="0"/>
                <a:ea typeface="Open Sans" panose="020B0604020202020204" charset="0"/>
                <a:cs typeface="Open Sans" panose="020B0604020202020204" charset="0"/>
              </a:rPr>
              <a:t>Stand </a:t>
            </a:r>
            <a:r>
              <a:rPr lang="de-DE" sz="1100" i="1" dirty="0" smtClean="0">
                <a:latin typeface="Open Sans" panose="020B0604020202020204" charset="0"/>
                <a:ea typeface="Open Sans" panose="020B0604020202020204" charset="0"/>
                <a:cs typeface="Open Sans" panose="020B0604020202020204" charset="0"/>
              </a:rPr>
              <a:t>2021-05</a:t>
            </a:r>
            <a:endParaRPr lang="de-DE" sz="1100" i="1"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413147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84660" y="245700"/>
            <a:ext cx="8574680" cy="907200"/>
          </a:xfrm>
        </p:spPr>
        <p:txBody>
          <a:bodyPr>
            <a:normAutofit/>
          </a:bodyPr>
          <a:lstStyle/>
          <a:p>
            <a:r>
              <a:rPr lang="de-DE" dirty="0"/>
              <a:t>Rückmeldungen der Ansprechpersonen zum Umgang mit sicherheitsrelevanter Forschung</a:t>
            </a:r>
          </a:p>
        </p:txBody>
      </p:sp>
      <p:sp>
        <p:nvSpPr>
          <p:cNvPr id="4" name="Textfeld 3"/>
          <p:cNvSpPr txBox="1"/>
          <p:nvPr/>
        </p:nvSpPr>
        <p:spPr>
          <a:xfrm>
            <a:off x="1567251" y="1337733"/>
            <a:ext cx="6501481" cy="584775"/>
          </a:xfrm>
          <a:prstGeom prst="rect">
            <a:avLst/>
          </a:prstGeom>
          <a:noFill/>
        </p:spPr>
        <p:txBody>
          <a:bodyPr wrap="square" rtlCol="0">
            <a:spAutoFit/>
          </a:bodyPr>
          <a:lstStyle/>
          <a:p>
            <a:r>
              <a:rPr lang="de-DE" sz="1600" b="1" dirty="0">
                <a:latin typeface="Open Sans" panose="020B0604020202020204" charset="0"/>
                <a:ea typeface="Open Sans" panose="020B0604020202020204" charset="0"/>
                <a:cs typeface="Open Sans" panose="020B0604020202020204" charset="0"/>
              </a:rPr>
              <a:t>33 potentiell sicherheitsrelevante Forschungsvorhaben wurden 2018-2019 in den KEFs diskutiert</a:t>
            </a:r>
          </a:p>
        </p:txBody>
      </p:sp>
      <p:pic>
        <p:nvPicPr>
          <p:cNvPr id="6" name="Grafik 5"/>
          <p:cNvPicPr>
            <a:picLocks noChangeAspect="1"/>
          </p:cNvPicPr>
          <p:nvPr/>
        </p:nvPicPr>
        <p:blipFill>
          <a:blip r:embed="rId2"/>
          <a:stretch>
            <a:fillRect/>
          </a:stretch>
        </p:blipFill>
        <p:spPr>
          <a:xfrm>
            <a:off x="1621086" y="1922508"/>
            <a:ext cx="4974268" cy="2837297"/>
          </a:xfrm>
          <a:prstGeom prst="rect">
            <a:avLst/>
          </a:prstGeom>
        </p:spPr>
      </p:pic>
    </p:spTree>
    <p:extLst>
      <p:ext uri="{BB962C8B-B14F-4D97-AF65-F5344CB8AC3E}">
        <p14:creationId xmlns:p14="http://schemas.microsoft.com/office/powerpoint/2010/main" val="379162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504386" y="1630120"/>
            <a:ext cx="5805218" cy="3262312"/>
          </a:xfrm>
          <a:prstGeom prst="rect">
            <a:avLst/>
          </a:prstGeom>
        </p:spPr>
      </p:pic>
      <p:sp>
        <p:nvSpPr>
          <p:cNvPr id="5" name="Textfeld 4"/>
          <p:cNvSpPr txBox="1"/>
          <p:nvPr/>
        </p:nvSpPr>
        <p:spPr>
          <a:xfrm>
            <a:off x="1415997" y="1099123"/>
            <a:ext cx="6501481" cy="584775"/>
          </a:xfrm>
          <a:prstGeom prst="rect">
            <a:avLst/>
          </a:prstGeom>
          <a:noFill/>
        </p:spPr>
        <p:txBody>
          <a:bodyPr wrap="square" rtlCol="0">
            <a:spAutoFit/>
          </a:bodyPr>
          <a:lstStyle/>
          <a:p>
            <a:r>
              <a:rPr lang="de-DE" sz="1600" b="1" dirty="0" smtClean="0">
                <a:latin typeface="Open Sans" panose="020B0604020202020204" charset="0"/>
                <a:ea typeface="Open Sans" panose="020B0604020202020204" charset="0"/>
                <a:cs typeface="Open Sans" panose="020B0604020202020204" charset="0"/>
              </a:rPr>
              <a:t>Zwischen 2016 und 2019 wurden insgesamt 59 potentiell sicherheitsrelevante Fälle in den KEFs diskutiert</a:t>
            </a:r>
            <a:endParaRPr lang="de-DE" sz="1600" b="1" dirty="0">
              <a:latin typeface="Open Sans" panose="020B0604020202020204" charset="0"/>
              <a:ea typeface="Open Sans" panose="020B0604020202020204" charset="0"/>
              <a:cs typeface="Open Sans" panose="020B0604020202020204" charset="0"/>
            </a:endParaRPr>
          </a:p>
        </p:txBody>
      </p:sp>
      <p:sp>
        <p:nvSpPr>
          <p:cNvPr id="6" name="Titel 2">
            <a:extLst>
              <a:ext uri="{FF2B5EF4-FFF2-40B4-BE49-F238E27FC236}">
                <a16:creationId xmlns:a16="http://schemas.microsoft.com/office/drawing/2014/main" id="{EB761585-A809-F245-A821-DF7E93F38AFC}"/>
              </a:ext>
            </a:extLst>
          </p:cNvPr>
          <p:cNvSpPr txBox="1">
            <a:spLocks/>
          </p:cNvSpPr>
          <p:nvPr/>
        </p:nvSpPr>
        <p:spPr>
          <a:xfrm>
            <a:off x="284660" y="245700"/>
            <a:ext cx="8574680" cy="907200"/>
          </a:xfrm>
          <a:prstGeom prst="rect">
            <a:avLst/>
          </a:prstGeom>
        </p:spPr>
        <p:txBody>
          <a:bodyPr vert="horz" lIns="91440" tIns="45720" rIns="91440" bIns="45720" rtlCol="0" anchor="ctr">
            <a:normAutofit/>
          </a:bodyPr>
          <a:lstStyle>
            <a:lvl1pPr algn="l" defTabSz="685800" rtl="0" eaLnBrk="1" latinLnBrk="0" hangingPunct="1">
              <a:lnSpc>
                <a:spcPts val="3200"/>
              </a:lnSpc>
              <a:spcBef>
                <a:spcPct val="0"/>
              </a:spcBef>
              <a:buNone/>
              <a:defRPr sz="2800" b="1" i="0" kern="1200">
                <a:solidFill>
                  <a:srgbClr val="00A4C8"/>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de-DE" smtClean="0"/>
              <a:t>Rückmeldungen der Ansprechpersonen zum Umgang mit sicherheitsrelevanter Forschung</a:t>
            </a:r>
            <a:endParaRPr lang="de-DE" dirty="0"/>
          </a:p>
        </p:txBody>
      </p:sp>
    </p:spTree>
    <p:extLst>
      <p:ext uri="{BB962C8B-B14F-4D97-AF65-F5344CB8AC3E}">
        <p14:creationId xmlns:p14="http://schemas.microsoft.com/office/powerpoint/2010/main" val="2319337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360000"/>
            <a:ext cx="8574680" cy="907200"/>
          </a:xfrm>
        </p:spPr>
        <p:txBody>
          <a:bodyPr>
            <a:normAutofit/>
          </a:bodyPr>
          <a:lstStyle/>
          <a:p>
            <a:r>
              <a:rPr lang="de-DE"/>
              <a:t>Empfehlungen zur Verankerung sicherheitsrelevanter Forschung in der Lehre</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478553"/>
            <a:ext cx="8006922" cy="272382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800" b="1">
                <a:latin typeface="Open Sans" panose="020B0606030504020204" pitchFamily="34" charset="0"/>
                <a:ea typeface="Open Sans" panose="020B0606030504020204" pitchFamily="34" charset="0"/>
                <a:cs typeface="Open Sans" panose="020B0606030504020204" pitchFamily="34" charset="0"/>
              </a:rPr>
              <a:t>Bachelorstudiengänge:</a:t>
            </a:r>
            <a:r>
              <a:rPr lang="de-DE" sz="1800">
                <a:latin typeface="Open Sans" panose="020B0606030504020204" pitchFamily="34" charset="0"/>
                <a:ea typeface="Open Sans" panose="020B0606030504020204" pitchFamily="34" charset="0"/>
                <a:cs typeface="Open Sans" panose="020B0606030504020204" pitchFamily="34" charset="0"/>
              </a:rPr>
              <a:t> interdisziplinäre Übersichtsveranstaltungen zu „guter wissenschaftlicher Praxis“ mit Verweis auf Dual-Use</a:t>
            </a:r>
          </a:p>
          <a:p>
            <a:pPr>
              <a:lnSpc>
                <a:spcPct val="150000"/>
              </a:lnSpc>
            </a:pPr>
            <a:r>
              <a:rPr lang="de-DE" sz="1800" b="1">
                <a:latin typeface="Open Sans" panose="020B0606030504020204" pitchFamily="34" charset="0"/>
                <a:ea typeface="Open Sans" panose="020B0606030504020204" pitchFamily="34" charset="0"/>
                <a:cs typeface="Open Sans" panose="020B0606030504020204" pitchFamily="34" charset="0"/>
              </a:rPr>
              <a:t>Masterstudiengänge: </a:t>
            </a:r>
            <a:r>
              <a:rPr lang="de-DE" sz="1800">
                <a:latin typeface="Open Sans" panose="020B0606030504020204" pitchFamily="34" charset="0"/>
                <a:ea typeface="Open Sans" panose="020B0606030504020204" pitchFamily="34" charset="0"/>
                <a:cs typeface="Open Sans" panose="020B0606030504020204" pitchFamily="34" charset="0"/>
              </a:rPr>
              <a:t>fachspezifische Seminare zu ethischen Fragen und sicherheitsrelevanten Fällen der eigenen Fachrichtung</a:t>
            </a:r>
          </a:p>
          <a:p>
            <a:pPr>
              <a:lnSpc>
                <a:spcPct val="150000"/>
              </a:lnSpc>
            </a:pPr>
            <a:r>
              <a:rPr lang="de-DE" sz="1800" b="1">
                <a:latin typeface="Open Sans" panose="020B0606030504020204" pitchFamily="34" charset="0"/>
                <a:ea typeface="Open Sans" panose="020B0606030504020204" pitchFamily="34" charset="0"/>
                <a:cs typeface="Open Sans" panose="020B0606030504020204" pitchFamily="34" charset="0"/>
              </a:rPr>
              <a:t>Doktoranden &amp; Post-</a:t>
            </a:r>
            <a:r>
              <a:rPr lang="de-DE" sz="1800" b="1" err="1">
                <a:latin typeface="Open Sans" panose="020B0606030504020204" pitchFamily="34" charset="0"/>
                <a:ea typeface="Open Sans" panose="020B0606030504020204" pitchFamily="34" charset="0"/>
                <a:cs typeface="Open Sans" panose="020B0606030504020204" pitchFamily="34" charset="0"/>
              </a:rPr>
              <a:t>Docs</a:t>
            </a:r>
            <a:r>
              <a:rPr lang="de-DE" sz="1800" b="1">
                <a:latin typeface="Open Sans" panose="020B0606030504020204" pitchFamily="34" charset="0"/>
                <a:ea typeface="Open Sans" panose="020B0606030504020204" pitchFamily="34" charset="0"/>
                <a:cs typeface="Open Sans" panose="020B0606030504020204" pitchFamily="34" charset="0"/>
              </a:rPr>
              <a:t>: </a:t>
            </a:r>
            <a:r>
              <a:rPr lang="de-DE" sz="1800">
                <a:latin typeface="Open Sans" panose="020B0606030504020204" pitchFamily="34" charset="0"/>
                <a:ea typeface="Open Sans" panose="020B0606030504020204" pitchFamily="34" charset="0"/>
                <a:cs typeface="Open Sans" panose="020B0606030504020204" pitchFamily="34" charset="0"/>
              </a:rPr>
              <a:t>Mitarbeiterschulungen, Summerschools, Graduiertenschulungen für spezielle Risiken in der Forschung</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2113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360000"/>
            <a:ext cx="8574680" cy="907200"/>
          </a:xfrm>
        </p:spPr>
        <p:txBody>
          <a:bodyPr>
            <a:normAutofit/>
          </a:bodyPr>
          <a:lstStyle/>
          <a:p>
            <a:r>
              <a:rPr lang="de-DE"/>
              <a:t>Empfehlungen zur Verankerung sicherheitsrelevanter Forschung in der Lehre</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271397"/>
            <a:ext cx="8288668" cy="3347070"/>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500" b="1" err="1">
                <a:latin typeface="Open Sans" panose="020B0606030504020204" pitchFamily="34" charset="0"/>
                <a:ea typeface="Open Sans" panose="020B0606030504020204" pitchFamily="34" charset="0"/>
                <a:cs typeface="Open Sans" panose="020B0606030504020204" pitchFamily="34" charset="0"/>
              </a:rPr>
              <a:t>Good</a:t>
            </a:r>
            <a:r>
              <a:rPr lang="de-DE" sz="1500" b="1">
                <a:latin typeface="Open Sans" panose="020B0606030504020204" pitchFamily="34" charset="0"/>
                <a:ea typeface="Open Sans" panose="020B0606030504020204" pitchFamily="34" charset="0"/>
                <a:cs typeface="Open Sans" panose="020B0606030504020204" pitchFamily="34" charset="0"/>
              </a:rPr>
              <a:t>-Practice-Beispiele (WS 2019/20 und SS 2020):</a:t>
            </a:r>
          </a:p>
          <a:p>
            <a:pPr marL="285750" indent="-285750">
              <a:lnSpc>
                <a:spcPct val="150000"/>
              </a:lnSpc>
              <a:buFont typeface="Arial" panose="020B0604020202020204" pitchFamily="34" charset="0"/>
              <a:buChar char="•"/>
            </a:pPr>
            <a:r>
              <a:rPr lang="de-DE" sz="1500" u="sng">
                <a:latin typeface="Open Sans" panose="020B0606030504020204" pitchFamily="34" charset="0"/>
                <a:ea typeface="Open Sans" panose="020B0606030504020204" pitchFamily="34" charset="0"/>
                <a:cs typeface="Open Sans" panose="020B0606030504020204" pitchFamily="34" charset="0"/>
              </a:rPr>
              <a:t>Universität Tübingen: </a:t>
            </a:r>
            <a:r>
              <a:rPr lang="de-DE" sz="1500">
                <a:latin typeface="Open Sans" panose="020B0606030504020204" pitchFamily="34" charset="0"/>
                <a:ea typeface="Open Sans" panose="020B0606030504020204" pitchFamily="34" charset="0"/>
                <a:cs typeface="Open Sans" panose="020B0606030504020204" pitchFamily="34" charset="0"/>
              </a:rPr>
              <a:t>Bachelor </a:t>
            </a:r>
            <a:r>
              <a:rPr lang="de-DE" sz="1500" err="1">
                <a:latin typeface="Open Sans" panose="020B0606030504020204" pitchFamily="34" charset="0"/>
                <a:ea typeface="Open Sans" panose="020B0606030504020204" pitchFamily="34" charset="0"/>
                <a:cs typeface="Open Sans" panose="020B0606030504020204" pitchFamily="34" charset="0"/>
              </a:rPr>
              <a:t>of</a:t>
            </a:r>
            <a:r>
              <a:rPr lang="de-DE" sz="1500">
                <a:latin typeface="Open Sans" panose="020B0606030504020204" pitchFamily="34" charset="0"/>
                <a:ea typeface="Open Sans" panose="020B0606030504020204" pitchFamily="34" charset="0"/>
                <a:cs typeface="Open Sans" panose="020B0606030504020204" pitchFamily="34" charset="0"/>
              </a:rPr>
              <a:t> Science Biologie:  verpflichtendes Modul Bioethik (3. Semester VL und Seminare)</a:t>
            </a:r>
          </a:p>
          <a:p>
            <a:pPr marL="285750" indent="-285750">
              <a:lnSpc>
                <a:spcPct val="150000"/>
              </a:lnSpc>
              <a:buFont typeface="Arial" panose="020B0604020202020204" pitchFamily="34" charset="0"/>
              <a:buChar char="•"/>
            </a:pPr>
            <a:r>
              <a:rPr lang="de-DE" sz="1500" u="sng">
                <a:latin typeface="Open Sans" panose="020B0606030504020204" pitchFamily="34" charset="0"/>
                <a:ea typeface="Open Sans" panose="020B0606030504020204" pitchFamily="34" charset="0"/>
                <a:cs typeface="Open Sans" panose="020B0606030504020204" pitchFamily="34" charset="0"/>
              </a:rPr>
              <a:t>Universität Würzburg:</a:t>
            </a:r>
            <a:r>
              <a:rPr lang="de-DE" sz="1500">
                <a:latin typeface="Open Sans" panose="020B0606030504020204" pitchFamily="34" charset="0"/>
                <a:ea typeface="Open Sans" panose="020B0606030504020204" pitchFamily="34" charset="0"/>
                <a:cs typeface="Open Sans" panose="020B0606030504020204" pitchFamily="34" charset="0"/>
              </a:rPr>
              <a:t> Seminar: „Rechtliche und ethische Aspekte in den Biowissenschaften“ </a:t>
            </a:r>
          </a:p>
          <a:p>
            <a:pPr marL="285750" indent="-285750">
              <a:lnSpc>
                <a:spcPct val="150000"/>
              </a:lnSpc>
              <a:buFont typeface="Arial" panose="020B0604020202020204" pitchFamily="34" charset="0"/>
              <a:buChar char="•"/>
            </a:pPr>
            <a:r>
              <a:rPr lang="de-DE" sz="1500" u="sng">
                <a:latin typeface="Open Sans" panose="020B0606030504020204" pitchFamily="34" charset="0"/>
                <a:ea typeface="Open Sans" panose="020B0606030504020204" pitchFamily="34" charset="0"/>
                <a:cs typeface="Open Sans" panose="020B0606030504020204" pitchFamily="34" charset="0"/>
              </a:rPr>
              <a:t>TU München:</a:t>
            </a:r>
            <a:r>
              <a:rPr lang="de-DE" sz="1500">
                <a:latin typeface="Open Sans" panose="020B0606030504020204" pitchFamily="34" charset="0"/>
                <a:ea typeface="Open Sans" panose="020B0606030504020204" pitchFamily="34" charset="0"/>
                <a:cs typeface="Open Sans" panose="020B0606030504020204" pitchFamily="34" charset="0"/>
              </a:rPr>
              <a:t> Seminar „Ethik für </a:t>
            </a:r>
            <a:r>
              <a:rPr lang="de-DE" sz="1500" err="1">
                <a:latin typeface="Open Sans" panose="020B0606030504020204" pitchFamily="34" charset="0"/>
                <a:ea typeface="Open Sans" panose="020B0606030504020204" pitchFamily="34" charset="0"/>
                <a:cs typeface="Open Sans" panose="020B0606030504020204" pitchFamily="34" charset="0"/>
              </a:rPr>
              <a:t>Nerds</a:t>
            </a:r>
            <a:r>
              <a:rPr lang="de-DE" sz="1500">
                <a:latin typeface="Open Sans" panose="020B0606030504020204" pitchFamily="34" charset="0"/>
                <a:ea typeface="Open Sans" panose="020B0606030504020204" pitchFamily="34" charset="0"/>
                <a:cs typeface="Open Sans" panose="020B0606030504020204" pitchFamily="34" charset="0"/>
              </a:rPr>
              <a:t>“ für Informatikstudierende, es soll mit Fallstudien  über die Gefahren von informationstechnologischer Forschung diskutiert werden</a:t>
            </a:r>
          </a:p>
          <a:p>
            <a:pPr marL="285750" indent="-285750">
              <a:lnSpc>
                <a:spcPct val="150000"/>
              </a:lnSpc>
              <a:buFont typeface="Arial" panose="020B0604020202020204" pitchFamily="34" charset="0"/>
              <a:buChar char="•"/>
            </a:pPr>
            <a:r>
              <a:rPr lang="de-DE" sz="1500" u="sng">
                <a:latin typeface="Open Sans" panose="020B0606030504020204" pitchFamily="34" charset="0"/>
                <a:ea typeface="Open Sans" panose="020B0606030504020204" pitchFamily="34" charset="0"/>
                <a:cs typeface="Open Sans" panose="020B0606030504020204" pitchFamily="34" charset="0"/>
              </a:rPr>
              <a:t>TU Hamburg-Harburg:</a:t>
            </a:r>
            <a:r>
              <a:rPr lang="de-DE" sz="1500">
                <a:latin typeface="Open Sans" panose="020B0606030504020204" pitchFamily="34" charset="0"/>
                <a:ea typeface="Open Sans" panose="020B0606030504020204" pitchFamily="34" charset="0"/>
                <a:cs typeface="Open Sans" panose="020B0606030504020204" pitchFamily="34" charset="0"/>
              </a:rPr>
              <a:t> Seminar „Verantwortungsvolles Handeln in Technik und Wissenschaft“ für Studierende der Ingenieurswissenschaften</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45581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100273"/>
            <a:ext cx="8574680" cy="907200"/>
          </a:xfrm>
        </p:spPr>
        <p:txBody>
          <a:bodyPr>
            <a:normAutofit/>
          </a:bodyPr>
          <a:lstStyle/>
          <a:p>
            <a:r>
              <a:rPr lang="de-DE" dirty="0" smtClean="0"/>
              <a:t>Tätigkeitsbericht </a:t>
            </a:r>
            <a:r>
              <a:rPr lang="de-DE" dirty="0"/>
              <a:t>des GA (</a:t>
            </a:r>
            <a:r>
              <a:rPr lang="de-DE" dirty="0" smtClean="0"/>
              <a:t>11/2020</a:t>
            </a:r>
            <a:r>
              <a:rPr lang="de-DE" dirty="0"/>
              <a:t>)</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3505201" y="1271397"/>
            <a:ext cx="5215466" cy="300082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500" b="1" dirty="0">
                <a:latin typeface="Open Sans" panose="020B0606030504020204" pitchFamily="34" charset="0"/>
                <a:ea typeface="Open Sans" panose="020B0606030504020204" pitchFamily="34" charset="0"/>
                <a:cs typeface="Open Sans" panose="020B0606030504020204" pitchFamily="34" charset="0"/>
              </a:rPr>
              <a:t>Schwerpunkte:</a:t>
            </a:r>
          </a:p>
          <a:p>
            <a:pPr marL="285750" indent="-285750">
              <a:lnSpc>
                <a:spcPct val="150000"/>
              </a:lnSpc>
              <a:buFont typeface="Arial" panose="020B0604020202020204" pitchFamily="34" charset="0"/>
              <a:buChar char="•"/>
            </a:pPr>
            <a:r>
              <a:rPr lang="de-DE" sz="1500" dirty="0">
                <a:latin typeface="Open Sans" panose="020B0606030504020204" pitchFamily="34" charset="0"/>
                <a:ea typeface="Open Sans" panose="020B0606030504020204" pitchFamily="34" charset="0"/>
                <a:cs typeface="Open Sans" panose="020B0606030504020204" pitchFamily="34" charset="0"/>
              </a:rPr>
              <a:t>Internationale und nationale Debatten zu sicherheitsrelevanter Forschung, Fallbeispiele</a:t>
            </a:r>
          </a:p>
          <a:p>
            <a:pPr marL="285750" indent="-285750">
              <a:lnSpc>
                <a:spcPct val="150000"/>
              </a:lnSpc>
              <a:buFont typeface="Arial" panose="020B0604020202020204" pitchFamily="34" charset="0"/>
              <a:buChar char="•"/>
            </a:pPr>
            <a:r>
              <a:rPr lang="de-DE" sz="1500" dirty="0">
                <a:latin typeface="Open Sans" panose="020B0606030504020204" pitchFamily="34" charset="0"/>
                <a:ea typeface="Open Sans" panose="020B0606030504020204" pitchFamily="34" charset="0"/>
                <a:cs typeface="Open Sans" panose="020B0606030504020204" pitchFamily="34" charset="0"/>
              </a:rPr>
              <a:t>Förderungsbedingungen für sicherheitsrelevante Forschung, Exportkontrolle in der Wissenschaft </a:t>
            </a:r>
          </a:p>
          <a:p>
            <a:pPr marL="285750" indent="-285750">
              <a:lnSpc>
                <a:spcPct val="150000"/>
              </a:lnSpc>
              <a:buFont typeface="Arial" panose="020B0604020202020204" pitchFamily="34" charset="0"/>
              <a:buChar char="•"/>
            </a:pPr>
            <a:r>
              <a:rPr lang="de-DE" sz="1500" dirty="0">
                <a:latin typeface="Open Sans" panose="020B0606030504020204" pitchFamily="34" charset="0"/>
                <a:ea typeface="Open Sans" panose="020B0606030504020204" pitchFamily="34" charset="0"/>
                <a:cs typeface="Open Sans" panose="020B0606030504020204" pitchFamily="34" charset="0"/>
              </a:rPr>
              <a:t>Umgang der deutschen Wissenschaften mit sicherheitsrelevanter Forschung </a:t>
            </a:r>
          </a:p>
          <a:p>
            <a:pPr marL="285750" indent="-285750">
              <a:lnSpc>
                <a:spcPct val="150000"/>
              </a:lnSpc>
              <a:buFont typeface="Arial" panose="020B0604020202020204" pitchFamily="34" charset="0"/>
              <a:buChar char="•"/>
            </a:pPr>
            <a:r>
              <a:rPr lang="de-DE" sz="1500" dirty="0">
                <a:latin typeface="Open Sans" panose="020B0606030504020204" pitchFamily="34" charset="0"/>
                <a:ea typeface="Open Sans" panose="020B0606030504020204" pitchFamily="34" charset="0"/>
                <a:cs typeface="Open Sans" panose="020B0606030504020204" pitchFamily="34" charset="0"/>
              </a:rPr>
              <a:t>Aktivitäten und weitere Entwicklung des GAs</a:t>
            </a:r>
          </a:p>
          <a:p>
            <a:pPr>
              <a:lnSpc>
                <a:spcPct val="100000"/>
              </a:lnSpc>
            </a:pPr>
            <a:endParaRPr lang="de-DE"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hteck 7"/>
          <p:cNvSpPr/>
          <p:nvPr/>
        </p:nvSpPr>
        <p:spPr>
          <a:xfrm>
            <a:off x="420559" y="4491881"/>
            <a:ext cx="7563507" cy="261610"/>
          </a:xfrm>
          <a:prstGeom prst="rect">
            <a:avLst/>
          </a:prstGeom>
        </p:spPr>
        <p:txBody>
          <a:bodyPr wrap="square">
            <a:spAutoFit/>
          </a:bodyPr>
          <a:lstStyle/>
          <a:p>
            <a:r>
              <a:rPr lang="de-DE" sz="1100">
                <a:latin typeface="Open Sans" panose="020B0604020202020204" charset="0"/>
                <a:ea typeface="Open Sans" panose="020B0604020202020204" charset="0"/>
                <a:cs typeface="Open Sans" panose="020B0604020202020204" charset="0"/>
              </a:rPr>
              <a:t>www.leopoldina.org/ueber-uns/kooperationen/gemeinsamer-ausschuss-dual-use-2/dual-use-taetigkeitsberichte/</a:t>
            </a:r>
          </a:p>
        </p:txBody>
      </p:sp>
      <p:pic>
        <p:nvPicPr>
          <p:cNvPr id="2" name="Grafik 1"/>
          <p:cNvPicPr>
            <a:picLocks noChangeAspect="1"/>
          </p:cNvPicPr>
          <p:nvPr/>
        </p:nvPicPr>
        <p:blipFill rotWithShape="1">
          <a:blip r:embed="rId2"/>
          <a:srcRect b="319"/>
          <a:stretch/>
        </p:blipFill>
        <p:spPr>
          <a:xfrm>
            <a:off x="699033" y="1007473"/>
            <a:ext cx="2332293" cy="3296395"/>
          </a:xfrm>
          <a:prstGeom prst="rect">
            <a:avLst/>
          </a:prstGeom>
          <a:ln>
            <a:solidFill>
              <a:schemeClr val="tx1"/>
            </a:solidFill>
          </a:ln>
        </p:spPr>
      </p:pic>
    </p:spTree>
    <p:extLst>
      <p:ext uri="{BB962C8B-B14F-4D97-AF65-F5344CB8AC3E}">
        <p14:creationId xmlns:p14="http://schemas.microsoft.com/office/powerpoint/2010/main" val="1176302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109525" y="1547812"/>
            <a:ext cx="7036163" cy="1882800"/>
          </a:xfrm>
        </p:spPr>
        <p:txBody>
          <a:bodyPr/>
          <a:lstStyle/>
          <a:p>
            <a:r>
              <a:rPr lang="de-DE"/>
              <a:t>Leitfragen zur ethischen Bewertung sicherheitsrelevanter Forschung</a:t>
            </a:r>
          </a:p>
        </p:txBody>
      </p:sp>
    </p:spTree>
    <p:extLst>
      <p:ext uri="{BB962C8B-B14F-4D97-AF65-F5344CB8AC3E}">
        <p14:creationId xmlns:p14="http://schemas.microsoft.com/office/powerpoint/2010/main" val="4220861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635224"/>
            <a:ext cx="8006922" cy="284693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1.1 Ist es wahrscheinlich, dass es sich bei der wissenschaftlichen Arbeit um sicherheitsrelevante Forschung im o.g. Sinne und/oder in den o.g. Kontexten handelt?</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1.2 Ist es möglich, dass Kooperationspartnerinnen und -partner im Rahmen dieser Arbeiten zusätzliche sicherheitsrelevante Risiken im o.g. Sinne verursachen? </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1.3 Steht die Arbeit mit rechtlichen Regularien</a:t>
            </a:r>
            <a:r>
              <a:rPr lang="de-DE" sz="1400" baseline="30000">
                <a:latin typeface="Open Sans" panose="020B0606030504020204" pitchFamily="34" charset="0"/>
                <a:ea typeface="Open Sans" panose="020B0606030504020204" pitchFamily="34" charset="0"/>
                <a:cs typeface="Open Sans" panose="020B0606030504020204" pitchFamily="34" charset="0"/>
              </a:rPr>
              <a:t>1</a:t>
            </a:r>
            <a:r>
              <a:rPr lang="de-DE" sz="1400">
                <a:latin typeface="Open Sans" panose="020B0606030504020204" pitchFamily="34" charset="0"/>
                <a:ea typeface="Open Sans" panose="020B0606030504020204" pitchFamily="34" charset="0"/>
                <a:cs typeface="Open Sans" panose="020B0606030504020204" pitchFamily="34" charset="0"/>
              </a:rPr>
              <a:t> in Konflikt und ist daher neben der KEF auch eine Compliance-Stelle zuständig?</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100" baseline="30000">
                <a:latin typeface="Open Sans" panose="020B0606030504020204" pitchFamily="34" charset="0"/>
                <a:ea typeface="Open Sans" panose="020B0606030504020204" pitchFamily="34" charset="0"/>
                <a:cs typeface="Open Sans" panose="020B0606030504020204" pitchFamily="34" charset="0"/>
              </a:rPr>
              <a:t>1</a:t>
            </a:r>
            <a:r>
              <a:rPr lang="de-DE" sz="1100">
                <a:latin typeface="Open Sans" panose="020B0606030504020204" pitchFamily="34" charset="0"/>
                <a:ea typeface="Open Sans" panose="020B0606030504020204" pitchFamily="34" charset="0"/>
                <a:cs typeface="Open Sans" panose="020B0606030504020204" pitchFamily="34" charset="0"/>
              </a:rPr>
              <a:t>Z.B. Reguläres Strafrecht, Exportkontrollrecht sowie die Ausfuhrbestimmungen des Bundesamtes für Wirtschaft und Ausfuhrkontrolle (BAFA), das Biowaffen- und das Chemiewaffenübereinkommen, Schutz der Menschenrechte, humanitäres Völkerrecht, Kriegsvölkerrecht, Folter- und Gewaltverbot, Biodiversitäts-Konvention.</a:t>
            </a:r>
          </a:p>
          <a:p>
            <a:pPr>
              <a:lnSpc>
                <a:spcPct val="100000"/>
              </a:lnSpc>
            </a:pPr>
            <a:endParaRPr lang="de-DE" sz="1500" baseline="3000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p:txBody>
          <a:bodyPr>
            <a:normAutofit fontScale="90000"/>
          </a:bodyPr>
          <a:lstStyle/>
          <a:p>
            <a:r>
              <a:rPr lang="de-DE">
                <a:latin typeface="Open Sans" panose="020B0606030504020204" pitchFamily="34" charset="0"/>
                <a:ea typeface="Open Sans" panose="020B0606030504020204" pitchFamily="34" charset="0"/>
                <a:cs typeface="Open Sans" panose="020B0606030504020204" pitchFamily="34" charset="0"/>
              </a:rPr>
              <a:t>1. Leitfragen für Forschende, die die Notwendigkeit für eine Beratung durch eine KEF nahelegen</a:t>
            </a:r>
            <a:endParaRPr lang="de-DE"/>
          </a:p>
        </p:txBody>
      </p:sp>
    </p:spTree>
    <p:extLst>
      <p:ext uri="{BB962C8B-B14F-4D97-AF65-F5344CB8AC3E}">
        <p14:creationId xmlns:p14="http://schemas.microsoft.com/office/powerpoint/2010/main" val="47331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73D57A-7D32-5D48-A979-4ECCD0CD7DD4}"/>
              </a:ext>
            </a:extLst>
          </p:cNvPr>
          <p:cNvSpPr>
            <a:spLocks noGrp="1"/>
          </p:cNvSpPr>
          <p:nvPr>
            <p:ph type="title"/>
          </p:nvPr>
        </p:nvSpPr>
        <p:spPr/>
        <p:txBody>
          <a:bodyPr/>
          <a:lstStyle/>
          <a:p>
            <a:r>
              <a:rPr lang="de-DE"/>
              <a:t>1</a:t>
            </a:r>
          </a:p>
        </p:txBody>
      </p:sp>
      <p:sp>
        <p:nvSpPr>
          <p:cNvPr id="3" name="Textplatzhalter 2">
            <a:extLst>
              <a:ext uri="{FF2B5EF4-FFF2-40B4-BE49-F238E27FC236}">
                <a16:creationId xmlns:a16="http://schemas.microsoft.com/office/drawing/2014/main" id="{3F02328F-5773-D241-A955-2419F06722A6}"/>
              </a:ext>
            </a:extLst>
          </p:cNvPr>
          <p:cNvSpPr>
            <a:spLocks noGrp="1"/>
          </p:cNvSpPr>
          <p:nvPr>
            <p:ph type="body" idx="1"/>
          </p:nvPr>
        </p:nvSpPr>
        <p:spPr/>
        <p:txBody>
          <a:bodyPr/>
          <a:lstStyle/>
          <a:p>
            <a:r>
              <a:rPr lang="de-DE" kern="0">
                <a:latin typeface="Open Sans" panose="020B0604020202020204" charset="0"/>
                <a:ea typeface="Open Sans" panose="020B0604020202020204" charset="0"/>
                <a:cs typeface="Open Sans" panose="020B0604020202020204" charset="0"/>
              </a:rPr>
              <a:t>Informationen zu DFG </a:t>
            </a:r>
          </a:p>
          <a:p>
            <a:r>
              <a:rPr lang="de-DE" kern="0">
                <a:latin typeface="Open Sans" panose="020B0604020202020204" charset="0"/>
                <a:ea typeface="Open Sans" panose="020B0604020202020204" charset="0"/>
                <a:cs typeface="Open Sans" panose="020B0604020202020204" charset="0"/>
              </a:rPr>
              <a:t>und Leopoldina </a:t>
            </a:r>
          </a:p>
          <a:p>
            <a:endParaRPr lang="de-DE"/>
          </a:p>
        </p:txBody>
      </p:sp>
    </p:spTree>
    <p:extLst>
      <p:ext uri="{BB962C8B-B14F-4D97-AF65-F5344CB8AC3E}">
        <p14:creationId xmlns:p14="http://schemas.microsoft.com/office/powerpoint/2010/main" val="2936166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595467"/>
            <a:ext cx="8006922" cy="2600712"/>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2.1 Welche konkreten Ziele und Zwecke verfolgen Forschende und ggf. die Sponsoren mit dem Forschungsvorhaben? </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2.2 Ist die notwendige Fachexpertise vorhanden, um die Forschungsarbeit hinsichtlich potentieller Risiken informiert zu bewerten oder muss weitere Expertise hinzugezogen werden?</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2.3 Lassen sich Nutzen und Risiken der bekannten bzw. möglichen Forschungsergebnisse zum jetzigen Kenntnisstand ausreichend konkretisieren und ggf. gegeneinander abwägen? </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2.4 Sind sicherheitsrelevante Ergebnisse und resultierende Risiken der Arbeit neuartig oder können sie sich auch auf Basis von bereits veröffentlichten Arbeiten ergeben?</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p:txBody>
          <a:bodyPr>
            <a:normAutofit/>
          </a:bodyPr>
          <a:lstStyle/>
          <a:p>
            <a:r>
              <a:rPr lang="de-DE" sz="2500">
                <a:latin typeface="Open Sans" panose="020B0606030504020204" pitchFamily="34" charset="0"/>
                <a:ea typeface="Open Sans" panose="020B0606030504020204" pitchFamily="34" charset="0"/>
                <a:cs typeface="Open Sans" panose="020B0606030504020204" pitchFamily="34" charset="0"/>
              </a:rPr>
              <a:t>2. Leitfragen für die Bearbeitung der Anfrage durch die KEFs</a:t>
            </a:r>
            <a:endParaRPr lang="de-DE" sz="2500"/>
          </a:p>
        </p:txBody>
      </p:sp>
    </p:spTree>
    <p:extLst>
      <p:ext uri="{BB962C8B-B14F-4D97-AF65-F5344CB8AC3E}">
        <p14:creationId xmlns:p14="http://schemas.microsoft.com/office/powerpoint/2010/main" val="730081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635223"/>
            <a:ext cx="8006922" cy="307776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2.5 Wie wahrscheinlich ist es, dass sich die sicherheitsrelevanten Ergebnisse verbreiten und infolgedessen unmittelbar</a:t>
            </a:r>
            <a:r>
              <a:rPr lang="de-DE" sz="1400" baseline="30000">
                <a:latin typeface="Open Sans" panose="020B0606030504020204" pitchFamily="34" charset="0"/>
                <a:ea typeface="Open Sans" panose="020B0606030504020204" pitchFamily="34" charset="0"/>
                <a:cs typeface="Open Sans" panose="020B0606030504020204" pitchFamily="34" charset="0"/>
              </a:rPr>
              <a:t>1</a:t>
            </a:r>
            <a:r>
              <a:rPr lang="de-DE" sz="1400">
                <a:latin typeface="Open Sans" panose="020B0606030504020204" pitchFamily="34" charset="0"/>
                <a:ea typeface="Open Sans" panose="020B0606030504020204" pitchFamily="34" charset="0"/>
                <a:cs typeface="Open Sans" panose="020B0606030504020204" pitchFamily="34" charset="0"/>
              </a:rPr>
              <a:t> ein konkreter Missbrauch im Sinne der o.g. Definition besorgniserregender sicherheitsrelevanter Forschung eintritt?</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2.6 Wie groß wäre bei einer absichtlichen missbräuchlichen Verwendung der Ergebnisse durch Dritte das Ausmaß potentiellen Schadens und sind geeignete Gegenmaßnahmen</a:t>
            </a:r>
            <a:r>
              <a:rPr lang="de-DE" sz="1400" baseline="30000">
                <a:latin typeface="Open Sans" panose="020B0606030504020204" pitchFamily="34" charset="0"/>
                <a:ea typeface="Open Sans" panose="020B0606030504020204" pitchFamily="34" charset="0"/>
                <a:cs typeface="Open Sans" panose="020B0606030504020204" pitchFamily="34" charset="0"/>
              </a:rPr>
              <a:t>2</a:t>
            </a:r>
            <a:r>
              <a:rPr lang="de-DE" sz="1400">
                <a:latin typeface="Open Sans" panose="020B0606030504020204" pitchFamily="34" charset="0"/>
                <a:ea typeface="Open Sans" panose="020B0606030504020204" pitchFamily="34" charset="0"/>
                <a:cs typeface="Open Sans" panose="020B0606030504020204" pitchFamily="34" charset="0"/>
              </a:rPr>
              <a:t> verfügbar?</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2.7 Welche schädlichen Konsequenzen</a:t>
            </a:r>
            <a:r>
              <a:rPr lang="de-DE" sz="1400" baseline="30000">
                <a:latin typeface="Open Sans" panose="020B0606030504020204" pitchFamily="34" charset="0"/>
                <a:ea typeface="Open Sans" panose="020B0606030504020204" pitchFamily="34" charset="0"/>
                <a:cs typeface="Open Sans" panose="020B0606030504020204" pitchFamily="34" charset="0"/>
              </a:rPr>
              <a:t>3</a:t>
            </a:r>
            <a:r>
              <a:rPr lang="de-DE" sz="1400">
                <a:latin typeface="Open Sans" panose="020B0606030504020204" pitchFamily="34" charset="0"/>
                <a:ea typeface="Open Sans" panose="020B0606030504020204" pitchFamily="34" charset="0"/>
                <a:cs typeface="Open Sans" panose="020B0606030504020204" pitchFamily="34" charset="0"/>
              </a:rPr>
              <a:t> könnte die Unterlassung des Forschungsvorhabens haben?</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100" baseline="30000">
                <a:latin typeface="Open Sans" panose="020B0606030504020204" pitchFamily="34" charset="0"/>
                <a:ea typeface="Open Sans" panose="020B0606030504020204" pitchFamily="34" charset="0"/>
                <a:cs typeface="Open Sans" panose="020B0606030504020204" pitchFamily="34" charset="0"/>
              </a:rPr>
              <a:t>1</a:t>
            </a:r>
            <a:r>
              <a:rPr lang="de-DE" sz="1100">
                <a:latin typeface="Open Sans" panose="020B0606030504020204" pitchFamily="34" charset="0"/>
                <a:ea typeface="Open Sans" panose="020B0606030504020204" pitchFamily="34" charset="0"/>
                <a:cs typeface="Open Sans" panose="020B0606030504020204" pitchFamily="34" charset="0"/>
              </a:rPr>
              <a:t>Hier sind etwa die für einen Missbrauch notwendigen Fähigkeiten, Fachwissen und technische Anlagen zu bedenken.</a:t>
            </a:r>
          </a:p>
          <a:p>
            <a:pPr>
              <a:lnSpc>
                <a:spcPct val="100000"/>
              </a:lnSpc>
            </a:pPr>
            <a:r>
              <a:rPr lang="de-DE" sz="1100" baseline="30000">
                <a:latin typeface="Open Sans" panose="020B0606030504020204" pitchFamily="34" charset="0"/>
                <a:ea typeface="Open Sans" panose="020B0606030504020204" pitchFamily="34" charset="0"/>
                <a:cs typeface="Open Sans" panose="020B0606030504020204" pitchFamily="34" charset="0"/>
              </a:rPr>
              <a:t>2</a:t>
            </a:r>
            <a:r>
              <a:rPr lang="de-DE" sz="1100">
                <a:latin typeface="Open Sans" panose="020B0606030504020204" pitchFamily="34" charset="0"/>
                <a:ea typeface="Open Sans" panose="020B0606030504020204" pitchFamily="34" charset="0"/>
                <a:cs typeface="Open Sans" panose="020B0606030504020204" pitchFamily="34" charset="0"/>
              </a:rPr>
              <a:t> Z. B. Maßnahmen der Rückhol- und Rückverfolgbarkeit sowie der Schadenseingrenzung.</a:t>
            </a:r>
          </a:p>
          <a:p>
            <a:pPr>
              <a:lnSpc>
                <a:spcPct val="100000"/>
              </a:lnSpc>
            </a:pPr>
            <a:r>
              <a:rPr lang="de-DE" sz="1100" baseline="30000">
                <a:latin typeface="Open Sans" panose="020B0606030504020204" pitchFamily="34" charset="0"/>
                <a:ea typeface="Open Sans" panose="020B0606030504020204" pitchFamily="34" charset="0"/>
                <a:cs typeface="Open Sans" panose="020B0606030504020204" pitchFamily="34" charset="0"/>
              </a:rPr>
              <a:t>3</a:t>
            </a:r>
            <a:r>
              <a:rPr lang="de-DE" sz="1100">
                <a:latin typeface="Open Sans" panose="020B0606030504020204" pitchFamily="34" charset="0"/>
                <a:ea typeface="Open Sans" panose="020B0606030504020204" pitchFamily="34" charset="0"/>
                <a:cs typeface="Open Sans" panose="020B0606030504020204" pitchFamily="34" charset="0"/>
              </a:rPr>
              <a:t> Kann das Ausbleiben bestimmter Innovationen zusätzliche Schäden etwa im Zuge bereits laufender militärischer Konflikte, im Zuge des Klimawandels und natürlich auftretender Infektionswellen zur Folge haben?</a:t>
            </a:r>
          </a:p>
        </p:txBody>
      </p:sp>
      <p:sp>
        <p:nvSpPr>
          <p:cNvPr id="5" name="Titel 3">
            <a:extLst>
              <a:ext uri="{FF2B5EF4-FFF2-40B4-BE49-F238E27FC236}">
                <a16:creationId xmlns:a16="http://schemas.microsoft.com/office/drawing/2014/main" id="{E6A322F4-AEBD-3B42-90B7-B58568729629}"/>
              </a:ext>
            </a:extLst>
          </p:cNvPr>
          <p:cNvSpPr>
            <a:spLocks noGrp="1"/>
          </p:cNvSpPr>
          <p:nvPr>
            <p:ph type="title"/>
          </p:nvPr>
        </p:nvSpPr>
        <p:spPr/>
        <p:txBody>
          <a:bodyPr>
            <a:normAutofit/>
          </a:bodyPr>
          <a:lstStyle/>
          <a:p>
            <a:r>
              <a:rPr lang="de-DE" sz="2500">
                <a:latin typeface="Open Sans" panose="020B0606030504020204" pitchFamily="34" charset="0"/>
                <a:ea typeface="Open Sans" panose="020B0606030504020204" pitchFamily="34" charset="0"/>
                <a:cs typeface="Open Sans" panose="020B0606030504020204" pitchFamily="34" charset="0"/>
              </a:rPr>
              <a:t>2. Leitfragen für die Bearbeitung der Anfrage durch die KEFs</a:t>
            </a:r>
            <a:endParaRPr lang="de-DE" sz="2500"/>
          </a:p>
        </p:txBody>
      </p:sp>
    </p:spTree>
    <p:extLst>
      <p:ext uri="{BB962C8B-B14F-4D97-AF65-F5344CB8AC3E}">
        <p14:creationId xmlns:p14="http://schemas.microsoft.com/office/powerpoint/2010/main" val="200767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309220"/>
            <a:ext cx="8006922" cy="383181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3.1 Kann die Arbeit Wissen, Produkte oder Technologien hervorbringen, die mit hoher Wahrscheinlichkeit unmittelbar von Dritten zur erheblichen Schädigung der o.g. Rechtsgüter missbraucht werden können?</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3.2 Sollte das Projekt in einem fortgeschrittenen Stadium erneut von der KEF bewertet werden, wenn sich sicherheitsrelevante Risiken besser einschätzen lassen? </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3.3 Ist die Arbeit bzw. sind deren Ziele und Zwecke mit verfassungsrechtlichen Grundlagen und der Grundordnung bzw. den Leitlinien der Forschungseinrichtung vereinbar?</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3.4 Lassen sich sicherheitsrelevante Risiken durch Auflagen an das Projekt (z. B. eine Nutzungsvereinbarung oder alternative Forschungsstrategie) bzw. eine Anpassung der Publikation hinreichend reduzieren?</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400">
                <a:latin typeface="Open Sans" panose="020B0606030504020204" pitchFamily="34" charset="0"/>
                <a:ea typeface="Open Sans" panose="020B0606030504020204" pitchFamily="34" charset="0"/>
                <a:cs typeface="Open Sans" panose="020B0606030504020204" pitchFamily="34" charset="0"/>
              </a:rPr>
              <a:t>3.5 Wie lassen sich an der Arbeit beteiligte Forschende für ethische Aspekte sicherheitsrelevanter Forschung sensibilisieren, um unmittelbare und zukünftige Folgen zu bedenken?</a:t>
            </a:r>
          </a:p>
          <a:p>
            <a:pPr>
              <a:lnSpc>
                <a:spcPct val="100000"/>
              </a:lnSpc>
            </a:pPr>
            <a:endParaRPr lang="de-DE" sz="1100">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p:txBody>
          <a:bodyPr>
            <a:normAutofit/>
          </a:bodyPr>
          <a:lstStyle/>
          <a:p>
            <a:r>
              <a:rPr lang="de-DE" sz="2500">
                <a:latin typeface="Open Sans" panose="020B0606030504020204" pitchFamily="34" charset="0"/>
                <a:ea typeface="Open Sans" panose="020B0606030504020204" pitchFamily="34" charset="0"/>
                <a:cs typeface="Open Sans" panose="020B0606030504020204" pitchFamily="34" charset="0"/>
              </a:rPr>
              <a:t>3. Leitfragen für die abschließende Bewertung und Beratung durch die KEF</a:t>
            </a:r>
            <a:endParaRPr lang="de-DE" sz="2500"/>
          </a:p>
        </p:txBody>
      </p:sp>
    </p:spTree>
    <p:extLst>
      <p:ext uri="{BB962C8B-B14F-4D97-AF65-F5344CB8AC3E}">
        <p14:creationId xmlns:p14="http://schemas.microsoft.com/office/powerpoint/2010/main" val="2536879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4495" y="1547812"/>
            <a:ext cx="7036163" cy="1882800"/>
          </a:xfrm>
        </p:spPr>
        <p:txBody>
          <a:bodyPr/>
          <a:lstStyle/>
          <a:p>
            <a:r>
              <a:rPr lang="de-DE"/>
              <a:t>Fallbeispiele für besorgniserregende sicherheitsrelevante Forschung</a:t>
            </a:r>
          </a:p>
        </p:txBody>
      </p:sp>
    </p:spTree>
    <p:extLst>
      <p:ext uri="{BB962C8B-B14F-4D97-AF65-F5344CB8AC3E}">
        <p14:creationId xmlns:p14="http://schemas.microsoft.com/office/powerpoint/2010/main" val="3049469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93325" y="293325"/>
            <a:ext cx="8424000" cy="907200"/>
          </a:xfrm>
        </p:spPr>
        <p:txBody>
          <a:bodyPr>
            <a:normAutofit/>
          </a:bodyPr>
          <a:lstStyle/>
          <a:p>
            <a:r>
              <a:rPr lang="de-DE" sz="2500" u="sng"/>
              <a:t>Beispiel I:</a:t>
            </a:r>
            <a:r>
              <a:rPr lang="de-DE" sz="2500"/>
              <a:t> Herstellung mutierter Varianten des Vogelgrippevirus</a:t>
            </a:r>
          </a:p>
        </p:txBody>
      </p:sp>
      <p:sp>
        <p:nvSpPr>
          <p:cNvPr id="7" name="Titel 1">
            <a:extLst>
              <a:ext uri="{FF2B5EF4-FFF2-40B4-BE49-F238E27FC236}">
                <a16:creationId xmlns:a16="http://schemas.microsoft.com/office/drawing/2014/main" id="{754CCA50-955B-7946-9F93-7076E9FD43B2}"/>
              </a:ext>
            </a:extLst>
          </p:cNvPr>
          <p:cNvSpPr txBox="1">
            <a:spLocks/>
          </p:cNvSpPr>
          <p:nvPr/>
        </p:nvSpPr>
        <p:spPr>
          <a:xfrm>
            <a:off x="0" y="4200986"/>
            <a:ext cx="9144000" cy="587441"/>
          </a:xfrm>
          <a:prstGeom prst="rect">
            <a:avLst/>
          </a:prstGeom>
          <a:solidFill>
            <a:srgbClr val="EAF6FE"/>
          </a:solidFill>
        </p:spPr>
        <p:txBody>
          <a:bodyPr vert="horz" wrap="square" lIns="432000" tIns="108000" rIns="432000" bIns="10800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800">
                <a:latin typeface="Open Sans" panose="020B0606030504020204" pitchFamily="34" charset="0"/>
                <a:ea typeface="Open Sans" panose="020B0606030504020204" pitchFamily="34" charset="0"/>
                <a:cs typeface="Open Sans" panose="020B0606030504020204" pitchFamily="34" charset="0"/>
              </a:rPr>
              <a:t>Originalarbeiten:</a:t>
            </a:r>
          </a:p>
          <a:p>
            <a:pPr>
              <a:lnSpc>
                <a:spcPct val="100000"/>
              </a:lnSpc>
            </a:pPr>
            <a:r>
              <a:rPr lang="de-DE" sz="800" err="1">
                <a:latin typeface="Open Sans" panose="020B0606030504020204" pitchFamily="34" charset="0"/>
                <a:ea typeface="Open Sans" panose="020B0606030504020204" pitchFamily="34" charset="0"/>
                <a:cs typeface="Open Sans" panose="020B0606030504020204" pitchFamily="34" charset="0"/>
              </a:rPr>
              <a:t>Herfst</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Fouchier</a:t>
            </a:r>
            <a:r>
              <a:rPr lang="de-DE" sz="800">
                <a:latin typeface="Open Sans" panose="020B0606030504020204" pitchFamily="34" charset="0"/>
                <a:ea typeface="Open Sans" panose="020B0606030504020204" pitchFamily="34" charset="0"/>
                <a:cs typeface="Open Sans" panose="020B0606030504020204" pitchFamily="34" charset="0"/>
              </a:rPr>
              <a:t> et al. (2012) </a:t>
            </a:r>
            <a:r>
              <a:rPr lang="de-DE" sz="800" err="1">
                <a:latin typeface="Open Sans" panose="020B0606030504020204" pitchFamily="34" charset="0"/>
                <a:ea typeface="Open Sans" panose="020B0606030504020204" pitchFamily="34" charset="0"/>
                <a:cs typeface="Open Sans" panose="020B0606030504020204" pitchFamily="34" charset="0"/>
              </a:rPr>
              <a:t>Airborne</a:t>
            </a:r>
            <a:r>
              <a:rPr lang="de-DE" sz="800">
                <a:latin typeface="Open Sans" panose="020B0606030504020204" pitchFamily="34" charset="0"/>
                <a:ea typeface="Open Sans" panose="020B0606030504020204" pitchFamily="34" charset="0"/>
                <a:cs typeface="Open Sans" panose="020B0606030504020204" pitchFamily="34" charset="0"/>
              </a:rPr>
              <a:t> Transmission </a:t>
            </a:r>
            <a:r>
              <a:rPr lang="de-DE" sz="800" err="1">
                <a:latin typeface="Open Sans" panose="020B0606030504020204" pitchFamily="34" charset="0"/>
                <a:ea typeface="Open Sans" panose="020B0606030504020204" pitchFamily="34" charset="0"/>
                <a:cs typeface="Open Sans" panose="020B0606030504020204" pitchFamily="34" charset="0"/>
              </a:rPr>
              <a:t>of</a:t>
            </a:r>
            <a:r>
              <a:rPr lang="de-DE" sz="800">
                <a:latin typeface="Open Sans" panose="020B0606030504020204" pitchFamily="34" charset="0"/>
                <a:ea typeface="Open Sans" panose="020B0606030504020204" pitchFamily="34" charset="0"/>
                <a:cs typeface="Open Sans" panose="020B0606030504020204" pitchFamily="34" charset="0"/>
              </a:rPr>
              <a:t> Influenza A/H5N1 Virus </a:t>
            </a:r>
            <a:r>
              <a:rPr lang="de-DE" sz="800" err="1">
                <a:latin typeface="Open Sans" panose="020B0606030504020204" pitchFamily="34" charset="0"/>
                <a:ea typeface="Open Sans" panose="020B0606030504020204" pitchFamily="34" charset="0"/>
                <a:cs typeface="Open Sans" panose="020B0606030504020204" pitchFamily="34" charset="0"/>
              </a:rPr>
              <a:t>Between</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Ferrets</a:t>
            </a:r>
            <a:r>
              <a:rPr lang="de-DE" sz="800">
                <a:latin typeface="Open Sans" panose="020B0606030504020204" pitchFamily="34" charset="0"/>
                <a:ea typeface="Open Sans" panose="020B0606030504020204" pitchFamily="34" charset="0"/>
                <a:cs typeface="Open Sans" panose="020B0606030504020204" pitchFamily="34" charset="0"/>
              </a:rPr>
              <a:t>. Science</a:t>
            </a:r>
          </a:p>
          <a:p>
            <a:pPr>
              <a:lnSpc>
                <a:spcPct val="100000"/>
              </a:lnSpc>
            </a:pPr>
            <a:r>
              <a:rPr lang="de-DE" sz="800">
                <a:latin typeface="Open Sans" panose="020B0606030504020204" pitchFamily="34" charset="0"/>
                <a:ea typeface="Open Sans" panose="020B0606030504020204" pitchFamily="34" charset="0"/>
                <a:cs typeface="Open Sans" panose="020B0606030504020204" pitchFamily="34" charset="0"/>
              </a:rPr>
              <a:t>Imai, </a:t>
            </a:r>
            <a:r>
              <a:rPr lang="de-DE" sz="800" err="1">
                <a:latin typeface="Open Sans" panose="020B0606030504020204" pitchFamily="34" charset="0"/>
                <a:ea typeface="Open Sans" panose="020B0606030504020204" pitchFamily="34" charset="0"/>
                <a:cs typeface="Open Sans" panose="020B0606030504020204" pitchFamily="34" charset="0"/>
              </a:rPr>
              <a:t>Kawaoka</a:t>
            </a:r>
            <a:r>
              <a:rPr lang="de-DE" sz="800">
                <a:latin typeface="Open Sans" panose="020B0606030504020204" pitchFamily="34" charset="0"/>
                <a:ea typeface="Open Sans" panose="020B0606030504020204" pitchFamily="34" charset="0"/>
                <a:cs typeface="Open Sans" panose="020B0606030504020204" pitchFamily="34" charset="0"/>
              </a:rPr>
              <a:t> et al. (2012) Experimental </a:t>
            </a:r>
            <a:r>
              <a:rPr lang="de-DE" sz="800" err="1">
                <a:latin typeface="Open Sans" panose="020B0606030504020204" pitchFamily="34" charset="0"/>
                <a:ea typeface="Open Sans" panose="020B0606030504020204" pitchFamily="34" charset="0"/>
                <a:cs typeface="Open Sans" panose="020B0606030504020204" pitchFamily="34" charset="0"/>
              </a:rPr>
              <a:t>adaptation</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of</a:t>
            </a:r>
            <a:r>
              <a:rPr lang="de-DE" sz="800">
                <a:latin typeface="Open Sans" panose="020B0606030504020204" pitchFamily="34" charset="0"/>
                <a:ea typeface="Open Sans" panose="020B0606030504020204" pitchFamily="34" charset="0"/>
                <a:cs typeface="Open Sans" panose="020B0606030504020204" pitchFamily="34" charset="0"/>
              </a:rPr>
              <a:t> an </a:t>
            </a:r>
            <a:r>
              <a:rPr lang="de-DE" sz="800" err="1">
                <a:latin typeface="Open Sans" panose="020B0606030504020204" pitchFamily="34" charset="0"/>
                <a:ea typeface="Open Sans" panose="020B0606030504020204" pitchFamily="34" charset="0"/>
                <a:cs typeface="Open Sans" panose="020B0606030504020204" pitchFamily="34" charset="0"/>
              </a:rPr>
              <a:t>influenza</a:t>
            </a:r>
            <a:r>
              <a:rPr lang="de-DE" sz="800">
                <a:latin typeface="Open Sans" panose="020B0606030504020204" pitchFamily="34" charset="0"/>
                <a:ea typeface="Open Sans" panose="020B0606030504020204" pitchFamily="34" charset="0"/>
                <a:cs typeface="Open Sans" panose="020B0606030504020204" pitchFamily="34" charset="0"/>
              </a:rPr>
              <a:t> H5 HA </a:t>
            </a:r>
            <a:r>
              <a:rPr lang="de-DE" sz="800" err="1">
                <a:latin typeface="Open Sans" panose="020B0606030504020204" pitchFamily="34" charset="0"/>
                <a:ea typeface="Open Sans" panose="020B0606030504020204" pitchFamily="34" charset="0"/>
                <a:cs typeface="Open Sans" panose="020B0606030504020204" pitchFamily="34" charset="0"/>
              </a:rPr>
              <a:t>confers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respiratory</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droplet</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transmission</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to</a:t>
            </a:r>
            <a:r>
              <a:rPr lang="de-DE" sz="800">
                <a:latin typeface="Open Sans" panose="020B0606030504020204" pitchFamily="34" charset="0"/>
                <a:ea typeface="Open Sans" panose="020B0606030504020204" pitchFamily="34" charset="0"/>
                <a:cs typeface="Open Sans" panose="020B0606030504020204" pitchFamily="34" charset="0"/>
              </a:rPr>
              <a:t> a </a:t>
            </a:r>
            <a:r>
              <a:rPr lang="de-DE" sz="800" err="1">
                <a:latin typeface="Open Sans" panose="020B0606030504020204" pitchFamily="34" charset="0"/>
                <a:ea typeface="Open Sans" panose="020B0606030504020204" pitchFamily="34" charset="0"/>
                <a:cs typeface="Open Sans" panose="020B0606030504020204" pitchFamily="34" charset="0"/>
              </a:rPr>
              <a:t>reassortant</a:t>
            </a:r>
            <a:r>
              <a:rPr lang="de-DE" sz="800">
                <a:latin typeface="Open Sans" panose="020B0606030504020204" pitchFamily="34" charset="0"/>
                <a:ea typeface="Open Sans" panose="020B0606030504020204" pitchFamily="34" charset="0"/>
                <a:cs typeface="Open Sans" panose="020B0606030504020204" pitchFamily="34" charset="0"/>
              </a:rPr>
              <a:t> H5 HA/H1N1 </a:t>
            </a:r>
            <a:r>
              <a:rPr lang="de-DE" sz="800" err="1">
                <a:latin typeface="Open Sans" panose="020B0606030504020204" pitchFamily="34" charset="0"/>
                <a:ea typeface="Open Sans" panose="020B0606030504020204" pitchFamily="34" charset="0"/>
                <a:cs typeface="Open Sans" panose="020B0606030504020204" pitchFamily="34" charset="0"/>
              </a:rPr>
              <a:t>virus</a:t>
            </a:r>
            <a:r>
              <a:rPr lang="de-DE" sz="800">
                <a:latin typeface="Open Sans" panose="020B0606030504020204" pitchFamily="34" charset="0"/>
                <a:ea typeface="Open Sans" panose="020B0606030504020204" pitchFamily="34" charset="0"/>
                <a:cs typeface="Open Sans" panose="020B0606030504020204" pitchFamily="34" charset="0"/>
              </a:rPr>
              <a:t> in </a:t>
            </a:r>
            <a:r>
              <a:rPr lang="de-DE" sz="800" err="1">
                <a:latin typeface="Open Sans" panose="020B0606030504020204" pitchFamily="34" charset="0"/>
                <a:ea typeface="Open Sans" panose="020B0606030504020204" pitchFamily="34" charset="0"/>
                <a:cs typeface="Open Sans" panose="020B0606030504020204" pitchFamily="34" charset="0"/>
              </a:rPr>
              <a:t>ferrets</a:t>
            </a:r>
            <a:r>
              <a:rPr lang="de-DE" sz="800">
                <a:latin typeface="Open Sans" panose="020B0606030504020204" pitchFamily="34" charset="0"/>
                <a:ea typeface="Open Sans" panose="020B0606030504020204" pitchFamily="34" charset="0"/>
                <a:cs typeface="Open Sans" panose="020B0606030504020204" pitchFamily="34" charset="0"/>
              </a:rPr>
              <a:t>. Nature</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309220"/>
            <a:ext cx="7773790" cy="318548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600" b="1">
                <a:latin typeface="Open Sans"/>
                <a:ea typeface="Open Sans"/>
                <a:cs typeface="Open Sans"/>
              </a:rPr>
              <a:t>Ziel: </a:t>
            </a:r>
            <a:r>
              <a:rPr lang="de-DE" sz="1600">
                <a:latin typeface="Open Sans"/>
                <a:ea typeface="Open Sans"/>
                <a:cs typeface="Open Sans"/>
              </a:rPr>
              <a:t>Identifikation von Mutationen, die natürlich vorkommende Varianten des Virus zwischen Säugetieren leichter übertragbar machen</a:t>
            </a:r>
          </a:p>
          <a:p>
            <a:pPr>
              <a:lnSpc>
                <a:spcPct val="150000"/>
              </a:lnSpc>
            </a:pPr>
            <a:r>
              <a:rPr lang="de-DE" sz="1600" b="1">
                <a:latin typeface="Open Sans"/>
                <a:ea typeface="Open Sans"/>
                <a:cs typeface="Open Sans"/>
              </a:rPr>
              <a:t>Ergebnis: </a:t>
            </a:r>
            <a:r>
              <a:rPr lang="de-DE" sz="1600">
                <a:latin typeface="Open Sans"/>
                <a:ea typeface="Open Sans"/>
                <a:cs typeface="Open Sans"/>
              </a:rPr>
              <a:t>Produktion von Virusmutationen, die im Unterschied zum Wildtyp zwischen Säugetieren (Frettchen) besser luftübertragbar sind</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Nutzen: </a:t>
            </a:r>
            <a:r>
              <a:rPr lang="de-DE" sz="1600">
                <a:latin typeface="Open Sans" panose="020B0606030504020204" pitchFamily="34" charset="0"/>
                <a:ea typeface="Open Sans" panose="020B0606030504020204" pitchFamily="34" charset="0"/>
                <a:cs typeface="Open Sans" panose="020B0606030504020204" pitchFamily="34" charset="0"/>
              </a:rPr>
              <a:t>bessere Vorbereitung auf potentielle Pandemien</a:t>
            </a:r>
          </a:p>
          <a:p>
            <a:pPr>
              <a:lnSpc>
                <a:spcPct val="150000"/>
              </a:lnSpc>
            </a:pPr>
            <a:r>
              <a:rPr lang="de-DE" sz="1600" b="1">
                <a:latin typeface="Open Sans"/>
                <a:ea typeface="Open Sans"/>
                <a:cs typeface="Open Sans"/>
              </a:rPr>
              <a:t>Risiko: </a:t>
            </a:r>
            <a:r>
              <a:rPr lang="de-DE" sz="1600">
                <a:latin typeface="Open Sans"/>
                <a:ea typeface="Open Sans"/>
                <a:cs typeface="Open Sans"/>
              </a:rPr>
              <a:t>Virusvarianten könnten durch fahrlässiges Handeln aus Hochsicherheitslaboren entkommen? Bauanleitung für eine Biowaffe für Terrorismus bzw. biologische Kriegsführung?</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36723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93325" y="293325"/>
            <a:ext cx="8424000" cy="907200"/>
          </a:xfrm>
        </p:spPr>
        <p:txBody>
          <a:bodyPr>
            <a:normAutofit/>
          </a:bodyPr>
          <a:lstStyle/>
          <a:p>
            <a:r>
              <a:rPr lang="de-DE" sz="2500" u="sng"/>
              <a:t>Beispiel II:</a:t>
            </a:r>
            <a:r>
              <a:rPr lang="de-DE" sz="2500"/>
              <a:t> KI-Methoden für die Aufdeckung und Beseitigung von Softwareschwachstellen</a:t>
            </a:r>
          </a:p>
        </p:txBody>
      </p:sp>
      <p:sp>
        <p:nvSpPr>
          <p:cNvPr id="7" name="Titel 1">
            <a:extLst>
              <a:ext uri="{FF2B5EF4-FFF2-40B4-BE49-F238E27FC236}">
                <a16:creationId xmlns:a16="http://schemas.microsoft.com/office/drawing/2014/main" id="{754CCA50-955B-7946-9F93-7076E9FD43B2}"/>
              </a:ext>
            </a:extLst>
          </p:cNvPr>
          <p:cNvSpPr txBox="1">
            <a:spLocks/>
          </p:cNvSpPr>
          <p:nvPr/>
        </p:nvSpPr>
        <p:spPr>
          <a:xfrm>
            <a:off x="0" y="4324096"/>
            <a:ext cx="9144000" cy="464331"/>
          </a:xfrm>
          <a:prstGeom prst="rect">
            <a:avLst/>
          </a:prstGeom>
          <a:solidFill>
            <a:srgbClr val="EAF6FE"/>
          </a:solidFill>
        </p:spPr>
        <p:txBody>
          <a:bodyPr vert="horz" wrap="square" lIns="432000" tIns="108000" rIns="432000" bIns="10800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800" err="1">
                <a:latin typeface="Open Sans" panose="020B0606030504020204" pitchFamily="34" charset="0"/>
                <a:ea typeface="Open Sans" panose="020B0606030504020204" pitchFamily="34" charset="0"/>
                <a:cs typeface="Open Sans" panose="020B0606030504020204" pitchFamily="34" charset="0"/>
              </a:rPr>
              <a:t>Originalarbeit</a:t>
            </a:r>
            <a:r>
              <a:rPr lang="en-US" sz="800">
                <a:latin typeface="Open Sans" panose="020B0606030504020204" pitchFamily="34" charset="0"/>
                <a:ea typeface="Open Sans" panose="020B0606030504020204" pitchFamily="34" charset="0"/>
                <a:cs typeface="Open Sans" panose="020B0606030504020204" pitchFamily="34" charset="0"/>
              </a:rPr>
              <a:t>:</a:t>
            </a:r>
          </a:p>
          <a:p>
            <a:pPr>
              <a:lnSpc>
                <a:spcPct val="100000"/>
              </a:lnSpc>
            </a:pPr>
            <a:r>
              <a:rPr lang="en-US" sz="800" err="1">
                <a:latin typeface="Open Sans" panose="020B0606030504020204" pitchFamily="34" charset="0"/>
                <a:ea typeface="Open Sans" panose="020B0606030504020204" pitchFamily="34" charset="0"/>
                <a:cs typeface="Open Sans" panose="020B0606030504020204" pitchFamily="34" charset="0"/>
              </a:rPr>
              <a:t>Brundage</a:t>
            </a:r>
            <a:r>
              <a:rPr lang="en-US" sz="800">
                <a:latin typeface="Open Sans" panose="020B0606030504020204" pitchFamily="34" charset="0"/>
                <a:ea typeface="Open Sans" panose="020B0606030504020204" pitchFamily="34" charset="0"/>
                <a:cs typeface="Open Sans" panose="020B0606030504020204" pitchFamily="34" charset="0"/>
              </a:rPr>
              <a:t> et al. (2018) The Malicious Use of Artificial Intelligence: Forecasting, Prevention, and Mitigation. </a:t>
            </a:r>
            <a:r>
              <a:rPr lang="en-US" sz="800" err="1">
                <a:latin typeface="Open Sans" panose="020B0606030504020204" pitchFamily="34" charset="0"/>
                <a:ea typeface="Open Sans" panose="020B0606030504020204" pitchFamily="34" charset="0"/>
                <a:cs typeface="Open Sans" panose="020B0606030504020204" pitchFamily="34" charset="0"/>
              </a:rPr>
              <a:t>arXiv</a:t>
            </a:r>
            <a:endParaRPr lang="en-US" sz="800">
              <a:latin typeface="Open Sans" panose="020B0606030504020204" pitchFamily="34" charset="0"/>
              <a:ea typeface="Open Sans" panose="020B0606030504020204" pitchFamily="34" charset="0"/>
              <a:cs typeface="Open Sans" panose="020B0606030504020204" pitchFamily="34" charset="0"/>
            </a:endParaRP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323509"/>
            <a:ext cx="7664252" cy="318548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Ziel: </a:t>
            </a:r>
            <a:r>
              <a:rPr lang="de-DE" sz="1600">
                <a:latin typeface="Open Sans" panose="020B0606030504020204" pitchFamily="34" charset="0"/>
                <a:ea typeface="Open Sans" panose="020B0606030504020204" pitchFamily="34" charset="0"/>
                <a:cs typeface="Open Sans" panose="020B0606030504020204" pitchFamily="34" charset="0"/>
              </a:rPr>
              <a:t>Schwachstellen in Computersoftware, besonders in Betriebssystemen von Routern, Smartphones und Laptops durch KI-Methoden automatisiert aufdecken, um gezielt Abwehrmaßnahmen zu entwickeln</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Ergebnis: </a:t>
            </a:r>
            <a:r>
              <a:rPr lang="de-DE" sz="1600">
                <a:latin typeface="Open Sans" panose="020B0606030504020204" pitchFamily="34" charset="0"/>
                <a:ea typeface="Open Sans" panose="020B0606030504020204" pitchFamily="34" charset="0"/>
                <a:cs typeface="Open Sans" panose="020B0606030504020204" pitchFamily="34" charset="0"/>
              </a:rPr>
              <a:t>Schwachstellen in zahlreichen Geräten werden identifiziert</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Nutzen: </a:t>
            </a:r>
            <a:r>
              <a:rPr lang="de-DE" sz="1600">
                <a:latin typeface="Open Sans" panose="020B0606030504020204" pitchFamily="34" charset="0"/>
                <a:ea typeface="Open Sans" panose="020B0606030504020204" pitchFamily="34" charset="0"/>
                <a:cs typeface="Open Sans" panose="020B0606030504020204" pitchFamily="34" charset="0"/>
              </a:rPr>
              <a:t>Verbesserung der Sicherheit von Geräten; Schutz vor Hackerangriffen</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Risiko: </a:t>
            </a:r>
            <a:r>
              <a:rPr lang="de-DE" sz="1600">
                <a:latin typeface="Open Sans" panose="020B0606030504020204" pitchFamily="34" charset="0"/>
                <a:ea typeface="Open Sans" panose="020B0606030504020204" pitchFamily="34" charset="0"/>
                <a:cs typeface="Open Sans" panose="020B0606030504020204" pitchFamily="34" charset="0"/>
              </a:rPr>
              <a:t>Ausnutzung der KI-Methode durch Kriminelle zur Verbesserung von Schadsoftware? Zugang zu sensiblen Informationen und Ermöglichung von Erpressung?</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1972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58406" y="283800"/>
            <a:ext cx="8424000" cy="907200"/>
          </a:xfrm>
        </p:spPr>
        <p:txBody>
          <a:bodyPr>
            <a:normAutofit fontScale="90000"/>
          </a:bodyPr>
          <a:lstStyle/>
          <a:p>
            <a:r>
              <a:rPr lang="de-DE" u="sng"/>
              <a:t>Beispiel III:</a:t>
            </a:r>
            <a:r>
              <a:rPr lang="de-DE"/>
              <a:t> Vorhersage der sexuellen Orientierung von Menschen mittels </a:t>
            </a:r>
            <a:r>
              <a:rPr lang="de-DE" err="1"/>
              <a:t>Deep</a:t>
            </a:r>
            <a:r>
              <a:rPr lang="de-DE"/>
              <a:t>-Learning-Algorithmen</a:t>
            </a:r>
          </a:p>
        </p:txBody>
      </p:sp>
      <p:sp>
        <p:nvSpPr>
          <p:cNvPr id="7" name="Titel 1">
            <a:extLst>
              <a:ext uri="{FF2B5EF4-FFF2-40B4-BE49-F238E27FC236}">
                <a16:creationId xmlns:a16="http://schemas.microsoft.com/office/drawing/2014/main" id="{754CCA50-955B-7946-9F93-7076E9FD43B2}"/>
              </a:ext>
            </a:extLst>
          </p:cNvPr>
          <p:cNvSpPr txBox="1">
            <a:spLocks/>
          </p:cNvSpPr>
          <p:nvPr/>
        </p:nvSpPr>
        <p:spPr>
          <a:xfrm>
            <a:off x="0" y="4324096"/>
            <a:ext cx="9144000" cy="464331"/>
          </a:xfrm>
          <a:prstGeom prst="rect">
            <a:avLst/>
          </a:prstGeom>
          <a:solidFill>
            <a:srgbClr val="EAF6FE"/>
          </a:solidFill>
        </p:spPr>
        <p:txBody>
          <a:bodyPr vert="horz" wrap="square" lIns="432000" tIns="108000" rIns="432000" bIns="10800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800">
                <a:latin typeface="Open Sans" panose="020B0606030504020204" pitchFamily="34" charset="0"/>
                <a:ea typeface="Open Sans" panose="020B0606030504020204" pitchFamily="34" charset="0"/>
                <a:cs typeface="Open Sans" panose="020B0606030504020204" pitchFamily="34" charset="0"/>
              </a:rPr>
              <a:t>Originalarbeit:</a:t>
            </a:r>
          </a:p>
          <a:p>
            <a:pPr>
              <a:lnSpc>
                <a:spcPct val="100000"/>
              </a:lnSpc>
            </a:pPr>
            <a:r>
              <a:rPr lang="de-DE" sz="800">
                <a:latin typeface="Open Sans" panose="020B0606030504020204" pitchFamily="34" charset="0"/>
                <a:ea typeface="Open Sans" panose="020B0606030504020204" pitchFamily="34" charset="0"/>
                <a:cs typeface="Open Sans" panose="020B0606030504020204" pitchFamily="34" charset="0"/>
              </a:rPr>
              <a:t>Wang und Kosinski (2017) </a:t>
            </a:r>
            <a:r>
              <a:rPr lang="de-DE" sz="800" err="1">
                <a:latin typeface="Open Sans" panose="020B0606030504020204" pitchFamily="34" charset="0"/>
                <a:ea typeface="Open Sans" panose="020B0606030504020204" pitchFamily="34" charset="0"/>
                <a:cs typeface="Open Sans" panose="020B0606030504020204" pitchFamily="34" charset="0"/>
              </a:rPr>
              <a:t>Deep</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neural</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networks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are</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more</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accurate</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than</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humans</a:t>
            </a:r>
            <a:r>
              <a:rPr lang="de-DE" sz="800">
                <a:latin typeface="Open Sans" panose="020B0606030504020204" pitchFamily="34" charset="0"/>
                <a:ea typeface="Open Sans" panose="020B0606030504020204" pitchFamily="34" charset="0"/>
                <a:cs typeface="Open Sans" panose="020B0606030504020204" pitchFamily="34" charset="0"/>
              </a:rPr>
              <a:t> at </a:t>
            </a:r>
            <a:r>
              <a:rPr lang="de-DE" sz="800" err="1">
                <a:latin typeface="Open Sans" panose="020B0606030504020204" pitchFamily="34" charset="0"/>
                <a:ea typeface="Open Sans" panose="020B0606030504020204" pitchFamily="34" charset="0"/>
                <a:cs typeface="Open Sans" panose="020B0606030504020204" pitchFamily="34" charset="0"/>
              </a:rPr>
              <a:t>detecting</a:t>
            </a:r>
            <a:r>
              <a:rPr lang="de-DE" sz="800">
                <a:latin typeface="Open Sans" panose="020B0606030504020204" pitchFamily="34" charset="0"/>
                <a:ea typeface="Open Sans" panose="020B0606030504020204" pitchFamily="34" charset="0"/>
                <a:cs typeface="Open Sans" panose="020B0606030504020204" pitchFamily="34" charset="0"/>
              </a:rPr>
              <a:t> sexual </a:t>
            </a:r>
            <a:r>
              <a:rPr lang="de-DE" sz="800" err="1">
                <a:latin typeface="Open Sans" panose="020B0606030504020204" pitchFamily="34" charset="0"/>
                <a:ea typeface="Open Sans" panose="020B0606030504020204" pitchFamily="34" charset="0"/>
                <a:cs typeface="Open Sans" panose="020B0606030504020204" pitchFamily="34" charset="0"/>
              </a:rPr>
              <a:t>orientation</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from</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facial</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images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PsyArXiv</a:t>
            </a:r>
            <a:endParaRPr lang="de-DE" sz="800">
              <a:latin typeface="Open Sans" panose="020B0606030504020204" pitchFamily="34" charset="0"/>
              <a:ea typeface="Open Sans" panose="020B0606030504020204" pitchFamily="34" charset="0"/>
              <a:cs typeface="Open Sans" panose="020B0606030504020204" pitchFamily="34" charset="0"/>
            </a:endParaRP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8" y="1309220"/>
            <a:ext cx="8220935" cy="318548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Ziel: </a:t>
            </a:r>
            <a:r>
              <a:rPr lang="de-DE" sz="1600">
                <a:latin typeface="Open Sans" panose="020B0606030504020204" pitchFamily="34" charset="0"/>
                <a:ea typeface="Open Sans" panose="020B0606030504020204" pitchFamily="34" charset="0"/>
                <a:cs typeface="Open Sans" panose="020B0606030504020204" pitchFamily="34" charset="0"/>
              </a:rPr>
              <a:t>Weiterentwicklung eines </a:t>
            </a:r>
            <a:r>
              <a:rPr lang="de-DE" sz="1600" err="1">
                <a:latin typeface="Open Sans" panose="020B0606030504020204" pitchFamily="34" charset="0"/>
                <a:ea typeface="Open Sans" panose="020B0606030504020204" pitchFamily="34" charset="0"/>
                <a:cs typeface="Open Sans" panose="020B0606030504020204" pitchFamily="34" charset="0"/>
              </a:rPr>
              <a:t>Deep</a:t>
            </a:r>
            <a:r>
              <a:rPr lang="de-DE" sz="1600">
                <a:latin typeface="Open Sans" panose="020B0606030504020204" pitchFamily="34" charset="0"/>
                <a:ea typeface="Open Sans" panose="020B0606030504020204" pitchFamily="34" charset="0"/>
                <a:cs typeface="Open Sans" panose="020B0606030504020204" pitchFamily="34" charset="0"/>
              </a:rPr>
              <a:t>-Learning-Algorithmus zur Mustererkennung in Portraitfotos</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Ergebnis: </a:t>
            </a:r>
            <a:r>
              <a:rPr lang="de-DE" sz="1600">
                <a:latin typeface="Open Sans" panose="020B0606030504020204" pitchFamily="34" charset="0"/>
                <a:ea typeface="Open Sans" panose="020B0606030504020204" pitchFamily="34" charset="0"/>
                <a:cs typeface="Open Sans" panose="020B0606030504020204" pitchFamily="34" charset="0"/>
              </a:rPr>
              <a:t>trainierter Algorithmus kann sexuelle Orientierung anhand von Portraitfotos mit hoher Erfolgsrate voraussagen</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Nutzen: </a:t>
            </a:r>
            <a:r>
              <a:rPr lang="de-DE" sz="1600">
                <a:latin typeface="Open Sans" panose="020B0606030504020204" pitchFamily="34" charset="0"/>
                <a:ea typeface="Open Sans" panose="020B0606030504020204" pitchFamily="34" charset="0"/>
                <a:cs typeface="Open Sans" panose="020B0606030504020204" pitchFamily="34" charset="0"/>
              </a:rPr>
              <a:t>verbessertes Wissen über Mechanismus der Lernfähigkeit von </a:t>
            </a:r>
            <a:r>
              <a:rPr lang="de-DE" sz="1600" err="1">
                <a:latin typeface="Open Sans" panose="020B0606030504020204" pitchFamily="34" charset="0"/>
                <a:ea typeface="Open Sans" panose="020B0606030504020204" pitchFamily="34" charset="0"/>
                <a:cs typeface="Open Sans" panose="020B0606030504020204" pitchFamily="34" charset="0"/>
              </a:rPr>
              <a:t>Deep</a:t>
            </a:r>
            <a:r>
              <a:rPr lang="de-DE" sz="1600">
                <a:latin typeface="Open Sans" panose="020B0606030504020204" pitchFamily="34" charset="0"/>
                <a:ea typeface="Open Sans" panose="020B0606030504020204" pitchFamily="34" charset="0"/>
                <a:cs typeface="Open Sans" panose="020B0606030504020204" pitchFamily="34" charset="0"/>
              </a:rPr>
              <a:t>-Learning-Algorithmen und über Grenzen der menschlichen Wahrnehmung</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Risiko: </a:t>
            </a:r>
            <a:r>
              <a:rPr lang="de-DE" sz="1600">
                <a:latin typeface="Open Sans" panose="020B0606030504020204" pitchFamily="34" charset="0"/>
                <a:ea typeface="Open Sans" panose="020B0606030504020204" pitchFamily="34" charset="0"/>
                <a:cs typeface="Open Sans" panose="020B0606030504020204" pitchFamily="34" charset="0"/>
              </a:rPr>
              <a:t>Unrechtmäßige Erlangung sensitiver persönlicher Informationen anhand biometrischer Daten? *Homosexualität steht in einigen Ländern unter Strafe</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7109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58406" y="259987"/>
            <a:ext cx="8424000" cy="907200"/>
          </a:xfrm>
        </p:spPr>
        <p:txBody>
          <a:bodyPr>
            <a:normAutofit/>
          </a:bodyPr>
          <a:lstStyle/>
          <a:p>
            <a:r>
              <a:rPr lang="de-DE" sz="2500" u="sng"/>
              <a:t>Beispiel IV:</a:t>
            </a:r>
            <a:r>
              <a:rPr lang="de-DE" sz="2500"/>
              <a:t> Herstellung synthetischer, infektiöser Pockenviren</a:t>
            </a:r>
          </a:p>
        </p:txBody>
      </p:sp>
      <p:sp>
        <p:nvSpPr>
          <p:cNvPr id="7" name="Titel 1">
            <a:extLst>
              <a:ext uri="{FF2B5EF4-FFF2-40B4-BE49-F238E27FC236}">
                <a16:creationId xmlns:a16="http://schemas.microsoft.com/office/drawing/2014/main" id="{754CCA50-955B-7946-9F93-7076E9FD43B2}"/>
              </a:ext>
            </a:extLst>
          </p:cNvPr>
          <p:cNvSpPr txBox="1">
            <a:spLocks/>
          </p:cNvSpPr>
          <p:nvPr/>
        </p:nvSpPr>
        <p:spPr>
          <a:xfrm>
            <a:off x="0" y="4324096"/>
            <a:ext cx="9144000" cy="464331"/>
          </a:xfrm>
          <a:prstGeom prst="rect">
            <a:avLst/>
          </a:prstGeom>
          <a:solidFill>
            <a:srgbClr val="EAF6FE"/>
          </a:solidFill>
        </p:spPr>
        <p:txBody>
          <a:bodyPr vert="horz" wrap="square" lIns="432000" tIns="108000" rIns="432000" bIns="10800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800">
                <a:latin typeface="Open Sans" panose="020B0606030504020204" pitchFamily="34" charset="0"/>
                <a:ea typeface="Open Sans" panose="020B0606030504020204" pitchFamily="34" charset="0"/>
                <a:cs typeface="Open Sans" panose="020B0606030504020204" pitchFamily="34" charset="0"/>
              </a:rPr>
              <a:t>Originalarbeit:</a:t>
            </a:r>
          </a:p>
          <a:p>
            <a:pPr>
              <a:lnSpc>
                <a:spcPct val="100000"/>
              </a:lnSpc>
            </a:pPr>
            <a:r>
              <a:rPr lang="de-DE" sz="800" err="1">
                <a:latin typeface="Open Sans" panose="020B0606030504020204" pitchFamily="34" charset="0"/>
                <a:ea typeface="Open Sans" panose="020B0606030504020204" pitchFamily="34" charset="0"/>
                <a:cs typeface="Open Sans" panose="020B0606030504020204" pitchFamily="34" charset="0"/>
              </a:rPr>
              <a:t>Noyce</a:t>
            </a:r>
            <a:r>
              <a:rPr lang="de-DE" sz="800">
                <a:latin typeface="Open Sans" panose="020B0606030504020204" pitchFamily="34" charset="0"/>
                <a:ea typeface="Open Sans" panose="020B0606030504020204" pitchFamily="34" charset="0"/>
                <a:cs typeface="Open Sans" panose="020B0606030504020204" pitchFamily="34" charset="0"/>
              </a:rPr>
              <a:t>, Lederman und Evans (2018) </a:t>
            </a:r>
            <a:r>
              <a:rPr lang="de-DE" sz="800" err="1">
                <a:latin typeface="Open Sans" panose="020B0606030504020204" pitchFamily="34" charset="0"/>
                <a:ea typeface="Open Sans" panose="020B0606030504020204" pitchFamily="34" charset="0"/>
                <a:cs typeface="Open Sans" panose="020B0606030504020204" pitchFamily="34" charset="0"/>
              </a:rPr>
              <a:t>Construction</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of</a:t>
            </a:r>
            <a:r>
              <a:rPr lang="de-DE" sz="800">
                <a:latin typeface="Open Sans" panose="020B0606030504020204" pitchFamily="34" charset="0"/>
                <a:ea typeface="Open Sans" panose="020B0606030504020204" pitchFamily="34" charset="0"/>
                <a:cs typeface="Open Sans" panose="020B0606030504020204" pitchFamily="34" charset="0"/>
              </a:rPr>
              <a:t> an </a:t>
            </a:r>
            <a:r>
              <a:rPr lang="de-DE" sz="800" err="1">
                <a:latin typeface="Open Sans" panose="020B0606030504020204" pitchFamily="34" charset="0"/>
                <a:ea typeface="Open Sans" panose="020B0606030504020204" pitchFamily="34" charset="0"/>
                <a:cs typeface="Open Sans" panose="020B0606030504020204" pitchFamily="34" charset="0"/>
              </a:rPr>
              <a:t>infectious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horsepox</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virus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vaccine</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from</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chemically</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synthesized</a:t>
            </a:r>
            <a:r>
              <a:rPr lang="de-DE" sz="800">
                <a:latin typeface="Open Sans" panose="020B0606030504020204" pitchFamily="34" charset="0"/>
                <a:ea typeface="Open Sans" panose="020B0606030504020204" pitchFamily="34" charset="0"/>
                <a:cs typeface="Open Sans" panose="020B0606030504020204" pitchFamily="34" charset="0"/>
              </a:rPr>
              <a:t> DNA </a:t>
            </a:r>
            <a:r>
              <a:rPr lang="de-DE" sz="800" err="1">
                <a:latin typeface="Open Sans" panose="020B0606030504020204" pitchFamily="34" charset="0"/>
                <a:ea typeface="Open Sans" panose="020B0606030504020204" pitchFamily="34" charset="0"/>
                <a:cs typeface="Open Sans" panose="020B0606030504020204" pitchFamily="34" charset="0"/>
              </a:rPr>
              <a:t>fragments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PLoS</a:t>
            </a:r>
            <a:r>
              <a:rPr lang="de-DE" sz="800">
                <a:latin typeface="Open Sans" panose="020B0606030504020204" pitchFamily="34" charset="0"/>
                <a:ea typeface="Open Sans" panose="020B0606030504020204" pitchFamily="34" charset="0"/>
                <a:cs typeface="Open Sans" panose="020B0606030504020204" pitchFamily="34" charset="0"/>
              </a:rPr>
              <a:t> </a:t>
            </a:r>
            <a:r>
              <a:rPr lang="de-DE" sz="800" err="1">
                <a:latin typeface="Open Sans" panose="020B0606030504020204" pitchFamily="34" charset="0"/>
                <a:ea typeface="Open Sans" panose="020B0606030504020204" pitchFamily="34" charset="0"/>
                <a:cs typeface="Open Sans" panose="020B0606030504020204" pitchFamily="34" charset="0"/>
              </a:rPr>
              <a:t>One</a:t>
            </a:r>
            <a:endParaRPr lang="de-DE" sz="800">
              <a:latin typeface="Open Sans" panose="020B0606030504020204" pitchFamily="34" charset="0"/>
              <a:ea typeface="Open Sans" panose="020B0606030504020204" pitchFamily="34" charset="0"/>
              <a:cs typeface="Open Sans" panose="020B0606030504020204" pitchFamily="34" charset="0"/>
            </a:endParaRP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8" y="1361612"/>
            <a:ext cx="8220935" cy="281615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Ziel: </a:t>
            </a:r>
            <a:r>
              <a:rPr lang="de-DE" sz="1600">
                <a:latin typeface="Open Sans" panose="020B0606030504020204" pitchFamily="34" charset="0"/>
                <a:ea typeface="Open Sans" panose="020B0606030504020204" pitchFamily="34" charset="0"/>
                <a:cs typeface="Open Sans" panose="020B0606030504020204" pitchFamily="34" charset="0"/>
              </a:rPr>
              <a:t>bekannte Viren mit großen Genomen synthetisch herstellen</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Ergebnis: </a:t>
            </a:r>
            <a:r>
              <a:rPr lang="de-DE" sz="1600">
                <a:latin typeface="Open Sans" panose="020B0606030504020204" pitchFamily="34" charset="0"/>
                <a:ea typeface="Open Sans" panose="020B0606030504020204" pitchFamily="34" charset="0"/>
                <a:cs typeface="Open Sans" panose="020B0606030504020204" pitchFamily="34" charset="0"/>
              </a:rPr>
              <a:t>mittels synthetischer DNA und mit einem ungefährlichen Kaninchenvirus infizierte Zellen werden infektiöse Pferdepockenviren erzeugt</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Nutzen: </a:t>
            </a:r>
            <a:r>
              <a:rPr lang="de-DE" sz="1600">
                <a:latin typeface="Open Sans" panose="020B0606030504020204" pitchFamily="34" charset="0"/>
                <a:ea typeface="Open Sans" panose="020B0606030504020204" pitchFamily="34" charset="0"/>
                <a:cs typeface="Open Sans" panose="020B0606030504020204" pitchFamily="34" charset="0"/>
              </a:rPr>
              <a:t>Entwicklung und Realisierung eines aufwändigen Syntheseverfahrens; Grundlage für die Entwicklung von Impfstoffen</a:t>
            </a:r>
          </a:p>
          <a:p>
            <a:pPr>
              <a:lnSpc>
                <a:spcPct val="150000"/>
              </a:lnSpc>
            </a:pPr>
            <a:r>
              <a:rPr lang="de-DE" sz="1600" b="1">
                <a:latin typeface="Open Sans" panose="020B0606030504020204" pitchFamily="34" charset="0"/>
                <a:ea typeface="Open Sans" panose="020B0606030504020204" pitchFamily="34" charset="0"/>
                <a:cs typeface="Open Sans" panose="020B0606030504020204" pitchFamily="34" charset="0"/>
              </a:rPr>
              <a:t>Risiko: </a:t>
            </a:r>
            <a:r>
              <a:rPr lang="de-DE" sz="1600">
                <a:latin typeface="Open Sans" panose="020B0606030504020204" pitchFamily="34" charset="0"/>
                <a:ea typeface="Open Sans" panose="020B0606030504020204" pitchFamily="34" charset="0"/>
                <a:cs typeface="Open Sans" panose="020B0606030504020204" pitchFamily="34" charset="0"/>
              </a:rPr>
              <a:t>Herstellung humanpathogener infektiöser Pockenviren? </a:t>
            </a:r>
          </a:p>
          <a:p>
            <a:pPr>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*Pocken sind ausgerottet und gute Impfstoffe vorhanden</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66942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5216" y="372337"/>
            <a:ext cx="4323768" cy="2211749"/>
          </a:xfrm>
        </p:spPr>
        <p:txBody>
          <a:bodyPr/>
          <a:lstStyle/>
          <a:p>
            <a:r>
              <a:rPr lang="de-DE"/>
              <a:t>4</a:t>
            </a:r>
          </a:p>
        </p:txBody>
      </p:sp>
      <p:sp>
        <p:nvSpPr>
          <p:cNvPr id="3" name="Textplatzhalter 2"/>
          <p:cNvSpPr>
            <a:spLocks noGrp="1"/>
          </p:cNvSpPr>
          <p:nvPr>
            <p:ph type="body" idx="1"/>
          </p:nvPr>
        </p:nvSpPr>
        <p:spPr>
          <a:xfrm>
            <a:off x="417150" y="2495550"/>
            <a:ext cx="7155225" cy="1882800"/>
          </a:xfrm>
        </p:spPr>
        <p:txBody>
          <a:bodyPr/>
          <a:lstStyle/>
          <a:p>
            <a:r>
              <a:rPr lang="de-DE"/>
              <a:t>Rahmenbedingungen für sicherheitsrelevante Forschung</a:t>
            </a:r>
          </a:p>
        </p:txBody>
      </p:sp>
    </p:spTree>
    <p:extLst>
      <p:ext uri="{BB962C8B-B14F-4D97-AF65-F5344CB8AC3E}">
        <p14:creationId xmlns:p14="http://schemas.microsoft.com/office/powerpoint/2010/main" val="3532727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84660" y="255225"/>
            <a:ext cx="8574680" cy="907200"/>
          </a:xfrm>
        </p:spPr>
        <p:txBody>
          <a:bodyPr>
            <a:normAutofit/>
          </a:bodyPr>
          <a:lstStyle/>
          <a:p>
            <a:r>
              <a:rPr lang="de-DE"/>
              <a:t>Internationale rechtliche Rahmenbedingungen für sicherheitsrelevante Forschung</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284660" y="1258530"/>
            <a:ext cx="8425800" cy="355481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Verordnung (EG) Nr. 428/2009 – EU-Regelung für die </a:t>
            </a:r>
            <a:r>
              <a:rPr lang="de-DE" sz="1600" b="1">
                <a:latin typeface="Open Sans" panose="020B0606030504020204" pitchFamily="34" charset="0"/>
                <a:ea typeface="Open Sans" panose="020B0606030504020204" pitchFamily="34" charset="0"/>
                <a:cs typeface="Open Sans" panose="020B0606030504020204" pitchFamily="34" charset="0"/>
              </a:rPr>
              <a:t>Kontrolle der Ausfuhr, der Verbringung, der Vermittlung und der Durchfuhr von Gütern mit doppeltem Verwendungszweck</a:t>
            </a:r>
          </a:p>
          <a:p>
            <a:pPr marL="285750" indent="-285750">
              <a:lnSpc>
                <a:spcPct val="150000"/>
              </a:lnSpc>
              <a:buFont typeface="Arial" panose="020B0604020202020204" pitchFamily="34" charset="0"/>
              <a:buChar char="•"/>
            </a:pPr>
            <a:r>
              <a:rPr lang="de-DE" sz="1600" b="1">
                <a:latin typeface="Open Sans" panose="020B0606030504020204" pitchFamily="34" charset="0"/>
                <a:ea typeface="Open Sans" panose="020B0606030504020204" pitchFamily="34" charset="0"/>
                <a:cs typeface="Open Sans" panose="020B0606030504020204" pitchFamily="34" charset="0"/>
              </a:rPr>
              <a:t>Biowaffenübereinkommen</a:t>
            </a:r>
            <a:r>
              <a:rPr lang="de-DE" sz="1600">
                <a:latin typeface="Open Sans" panose="020B0606030504020204" pitchFamily="34" charset="0"/>
                <a:ea typeface="Open Sans" panose="020B0606030504020204" pitchFamily="34" charset="0"/>
                <a:cs typeface="Open Sans" panose="020B0606030504020204" pitchFamily="34" charset="0"/>
              </a:rPr>
              <a:t> (BWÜ) und </a:t>
            </a:r>
            <a:r>
              <a:rPr lang="de-DE" sz="1600" b="1">
                <a:latin typeface="Open Sans" panose="020B0606030504020204" pitchFamily="34" charset="0"/>
                <a:ea typeface="Open Sans" panose="020B0606030504020204" pitchFamily="34" charset="0"/>
                <a:cs typeface="Open Sans" panose="020B0606030504020204" pitchFamily="34" charset="0"/>
              </a:rPr>
              <a:t>Chemiewaffenübereinkommen</a:t>
            </a:r>
            <a:r>
              <a:rPr lang="de-DE" sz="1600">
                <a:latin typeface="Open Sans" panose="020B0606030504020204" pitchFamily="34" charset="0"/>
                <a:ea typeface="Open Sans" panose="020B0606030504020204" pitchFamily="34" charset="0"/>
                <a:cs typeface="Open Sans" panose="020B0606030504020204" pitchFamily="34" charset="0"/>
              </a:rPr>
              <a:t> (CWÜ) (Verbot von Produktion, Lagerung und Verbreitung biologischer und chemischer Waffen)</a:t>
            </a:r>
          </a:p>
          <a:p>
            <a:pPr marL="285750" indent="-285750">
              <a:lnSpc>
                <a:spcPct val="150000"/>
              </a:lnSpc>
              <a:buFont typeface="Arial" panose="020B0604020202020204" pitchFamily="34" charset="0"/>
              <a:buChar char="•"/>
            </a:pPr>
            <a:r>
              <a:rPr lang="de-DE" sz="1600" b="1" err="1">
                <a:latin typeface="Open Sans" panose="020B0606030504020204" pitchFamily="34" charset="0"/>
                <a:ea typeface="Open Sans" panose="020B0606030504020204" pitchFamily="34" charset="0"/>
                <a:cs typeface="Open Sans" panose="020B0606030504020204" pitchFamily="34" charset="0"/>
              </a:rPr>
              <a:t>Hague</a:t>
            </a:r>
            <a:r>
              <a:rPr lang="de-DE" sz="1600" b="1">
                <a:latin typeface="Open Sans" panose="020B0606030504020204" pitchFamily="34" charset="0"/>
                <a:ea typeface="Open Sans" panose="020B0606030504020204" pitchFamily="34" charset="0"/>
                <a:cs typeface="Open Sans" panose="020B0606030504020204" pitchFamily="34" charset="0"/>
              </a:rPr>
              <a:t> </a:t>
            </a:r>
            <a:r>
              <a:rPr lang="de-DE" sz="1600" b="1" err="1">
                <a:latin typeface="Open Sans" panose="020B0606030504020204" pitchFamily="34" charset="0"/>
                <a:ea typeface="Open Sans" panose="020B0606030504020204" pitchFamily="34" charset="0"/>
                <a:cs typeface="Open Sans" panose="020B0606030504020204" pitchFamily="34" charset="0"/>
              </a:rPr>
              <a:t>Ethical</a:t>
            </a:r>
            <a:r>
              <a:rPr lang="de-DE" sz="1600" b="1">
                <a:latin typeface="Open Sans" panose="020B0606030504020204" pitchFamily="34" charset="0"/>
                <a:ea typeface="Open Sans" panose="020B0606030504020204" pitchFamily="34" charset="0"/>
                <a:cs typeface="Open Sans" panose="020B0606030504020204" pitchFamily="34" charset="0"/>
              </a:rPr>
              <a:t> Guidelines der Organisation </a:t>
            </a:r>
            <a:r>
              <a:rPr lang="de-DE" sz="1600" b="1" err="1">
                <a:latin typeface="Open Sans" panose="020B0606030504020204" pitchFamily="34" charset="0"/>
                <a:ea typeface="Open Sans" panose="020B0606030504020204" pitchFamily="34" charset="0"/>
                <a:cs typeface="Open Sans" panose="020B0606030504020204" pitchFamily="34" charset="0"/>
              </a:rPr>
              <a:t>for</a:t>
            </a:r>
            <a:r>
              <a:rPr lang="de-DE" sz="1600" b="1">
                <a:latin typeface="Open Sans" panose="020B0606030504020204" pitchFamily="34" charset="0"/>
                <a:ea typeface="Open Sans" panose="020B0606030504020204" pitchFamily="34" charset="0"/>
                <a:cs typeface="Open Sans" panose="020B0606030504020204" pitchFamily="34" charset="0"/>
              </a:rPr>
              <a:t> </a:t>
            </a:r>
            <a:r>
              <a:rPr lang="de-DE" sz="1600" b="1" err="1">
                <a:latin typeface="Open Sans" panose="020B0606030504020204" pitchFamily="34" charset="0"/>
                <a:ea typeface="Open Sans" panose="020B0606030504020204" pitchFamily="34" charset="0"/>
                <a:cs typeface="Open Sans" panose="020B0606030504020204" pitchFamily="34" charset="0"/>
              </a:rPr>
              <a:t>the</a:t>
            </a:r>
            <a:r>
              <a:rPr lang="de-DE" sz="1600" b="1">
                <a:latin typeface="Open Sans" panose="020B0606030504020204" pitchFamily="34" charset="0"/>
                <a:ea typeface="Open Sans" panose="020B0606030504020204" pitchFamily="34" charset="0"/>
                <a:cs typeface="Open Sans" panose="020B0606030504020204" pitchFamily="34" charset="0"/>
              </a:rPr>
              <a:t> Prohibition </a:t>
            </a:r>
            <a:r>
              <a:rPr lang="de-DE" sz="1600" b="1" err="1">
                <a:latin typeface="Open Sans" panose="020B0606030504020204" pitchFamily="34" charset="0"/>
                <a:ea typeface="Open Sans" panose="020B0606030504020204" pitchFamily="34" charset="0"/>
                <a:cs typeface="Open Sans" panose="020B0606030504020204" pitchFamily="34" charset="0"/>
              </a:rPr>
              <a:t>of</a:t>
            </a:r>
            <a:r>
              <a:rPr lang="de-DE" sz="1600" b="1">
                <a:latin typeface="Open Sans" panose="020B0606030504020204" pitchFamily="34" charset="0"/>
                <a:ea typeface="Open Sans" panose="020B0606030504020204" pitchFamily="34" charset="0"/>
                <a:cs typeface="Open Sans" panose="020B0606030504020204" pitchFamily="34" charset="0"/>
              </a:rPr>
              <a:t> Chemical </a:t>
            </a:r>
            <a:r>
              <a:rPr lang="de-DE" sz="1600" b="1" err="1">
                <a:latin typeface="Open Sans" panose="020B0606030504020204" pitchFamily="34" charset="0"/>
                <a:ea typeface="Open Sans" panose="020B0606030504020204" pitchFamily="34" charset="0"/>
                <a:cs typeface="Open Sans" panose="020B0606030504020204" pitchFamily="34" charset="0"/>
              </a:rPr>
              <a:t>Weapons</a:t>
            </a:r>
            <a:r>
              <a:rPr lang="de-DE" sz="1600" b="1">
                <a:latin typeface="Open Sans" panose="020B0606030504020204" pitchFamily="34" charset="0"/>
                <a:ea typeface="Open Sans" panose="020B0606030504020204" pitchFamily="34" charset="0"/>
                <a:cs typeface="Open Sans" panose="020B0606030504020204" pitchFamily="34" charset="0"/>
              </a:rPr>
              <a:t> (OPCW) </a:t>
            </a:r>
            <a:r>
              <a:rPr lang="de-DE" sz="1600">
                <a:latin typeface="Open Sans" panose="020B0606030504020204" pitchFamily="34" charset="0"/>
                <a:ea typeface="Open Sans" panose="020B0606030504020204" pitchFamily="34" charset="0"/>
                <a:cs typeface="Open Sans" panose="020B0606030504020204" pitchFamily="34" charset="0"/>
              </a:rPr>
              <a:t>zum verantwortungsvollen Umgang mit Risiken des Missbrauchs chem. Agenzien für Mitarbeitende aus Unternehmen und des akademischen Bereichs</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140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417150" y="252938"/>
            <a:ext cx="8424000" cy="907200"/>
          </a:xfrm>
        </p:spPr>
        <p:txBody>
          <a:bodyPr/>
          <a:lstStyle/>
          <a:p>
            <a:r>
              <a:rPr lang="de-DE" dirty="0">
                <a:latin typeface="Open Sans SemiBold"/>
                <a:ea typeface="Open Sans SemiBold"/>
                <a:cs typeface="Open Sans SemiBold"/>
              </a:rPr>
              <a:t>Die Deutsche Forschungsgemeinschaft (DFG)</a:t>
            </a:r>
            <a:r>
              <a:rPr lang="de-DE"/>
              <a:t/>
            </a:r>
            <a:br>
              <a:rPr lang="de-DE"/>
            </a:br>
            <a:endParaRPr lang="de-DE"/>
          </a:p>
        </p:txBody>
      </p:sp>
      <p:sp>
        <p:nvSpPr>
          <p:cNvPr id="8" name="Titel 1">
            <a:extLst>
              <a:ext uri="{FF2B5EF4-FFF2-40B4-BE49-F238E27FC236}">
                <a16:creationId xmlns:a16="http://schemas.microsoft.com/office/drawing/2014/main" id="{5447B16B-FC6D-FC47-8B32-D925F9A9BC20}"/>
              </a:ext>
            </a:extLst>
          </p:cNvPr>
          <p:cNvSpPr txBox="1">
            <a:spLocks/>
          </p:cNvSpPr>
          <p:nvPr/>
        </p:nvSpPr>
        <p:spPr>
          <a:xfrm>
            <a:off x="360000" y="1066784"/>
            <a:ext cx="5316900" cy="355481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600" dirty="0">
                <a:latin typeface="Open Sans" panose="020B0606030504020204" pitchFamily="34" charset="0"/>
                <a:ea typeface="Open Sans" panose="020B0606030504020204" pitchFamily="34" charset="0"/>
                <a:cs typeface="Open Sans" panose="020B0606030504020204" pitchFamily="34" charset="0"/>
              </a:rPr>
              <a:t>ist die zentrale Selbstverwaltungsorganisation der Wissenschaft in Deutschland </a:t>
            </a:r>
          </a:p>
          <a:p>
            <a:pPr marL="285750" indent="-285750">
              <a:lnSpc>
                <a:spcPct val="150000"/>
              </a:lnSpc>
              <a:buFont typeface="Arial" panose="020B0604020202020204" pitchFamily="34" charset="0"/>
              <a:buChar char="•"/>
            </a:pPr>
            <a:r>
              <a:rPr lang="de-DE" sz="1600" dirty="0">
                <a:latin typeface="Open Sans" panose="020B0606030504020204" pitchFamily="34" charset="0"/>
                <a:ea typeface="Open Sans" panose="020B0606030504020204" pitchFamily="34" charset="0"/>
                <a:cs typeface="Open Sans" panose="020B0606030504020204" pitchFamily="34" charset="0"/>
              </a:rPr>
              <a:t>wählt im Wettbewerb exzellente Forschungsprojekte zur Förderung aus</a:t>
            </a:r>
          </a:p>
          <a:p>
            <a:pPr marL="285750" indent="-285750">
              <a:lnSpc>
                <a:spcPct val="150000"/>
              </a:lnSpc>
              <a:buFont typeface="Arial" panose="020B0604020202020204" pitchFamily="34" charset="0"/>
              <a:buChar char="•"/>
            </a:pPr>
            <a:r>
              <a:rPr lang="de-DE" sz="1600" dirty="0">
                <a:latin typeface="Open Sans" panose="020B0606030504020204" pitchFamily="34" charset="0"/>
                <a:ea typeface="Open Sans" panose="020B0606030504020204" pitchFamily="34" charset="0"/>
                <a:cs typeface="Open Sans" panose="020B0606030504020204" pitchFamily="34" charset="0"/>
              </a:rPr>
              <a:t>berät Politik und Gesellschaft</a:t>
            </a:r>
          </a:p>
          <a:p>
            <a:pPr marL="285750" indent="-285750">
              <a:lnSpc>
                <a:spcPct val="150000"/>
              </a:lnSpc>
              <a:buFont typeface="Arial" panose="020B0604020202020204" pitchFamily="34" charset="0"/>
              <a:buChar char="•"/>
            </a:pPr>
            <a:r>
              <a:rPr lang="de-DE" sz="1600" dirty="0">
                <a:latin typeface="Open Sans" panose="020B0606030504020204" pitchFamily="34" charset="0"/>
                <a:ea typeface="Open Sans" panose="020B0606030504020204" pitchFamily="34" charset="0"/>
                <a:cs typeface="Open Sans" panose="020B0606030504020204" pitchFamily="34" charset="0"/>
              </a:rPr>
              <a:t>ihre Mitglieder: forschungsintensive Hochschulen, außeruniversitäre Forschungseinrichtungen, wissenschaftliche Verbände sowie die Akademien der Wissenschaften</a:t>
            </a:r>
          </a:p>
          <a:p>
            <a:pPr>
              <a:lnSpc>
                <a:spcPts val="1800"/>
              </a:lnSpc>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8" descr="L:\Daten\1 Corporate Design Projekt (CDP)\Entwurf intern\Folien\Illustration_Standard_neu.jpg"/>
          <p:cNvPicPr>
            <a:picLocks noChangeAspect="1" noChangeArrowheads="1"/>
          </p:cNvPicPr>
          <p:nvPr/>
        </p:nvPicPr>
        <p:blipFill>
          <a:blip r:embed="rId2"/>
          <a:srcRect/>
          <a:stretch>
            <a:fillRect/>
          </a:stretch>
        </p:blipFill>
        <p:spPr bwMode="auto">
          <a:xfrm>
            <a:off x="6161350" y="1188211"/>
            <a:ext cx="2622650" cy="2622650"/>
          </a:xfrm>
          <a:prstGeom prst="rect">
            <a:avLst/>
          </a:prstGeom>
          <a:noFill/>
        </p:spPr>
      </p:pic>
    </p:spTree>
    <p:extLst>
      <p:ext uri="{BB962C8B-B14F-4D97-AF65-F5344CB8AC3E}">
        <p14:creationId xmlns:p14="http://schemas.microsoft.com/office/powerpoint/2010/main" val="830582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84660" y="282189"/>
            <a:ext cx="8574680" cy="907200"/>
          </a:xfrm>
        </p:spPr>
        <p:txBody>
          <a:bodyPr>
            <a:normAutofit/>
          </a:bodyPr>
          <a:lstStyle/>
          <a:p>
            <a:r>
              <a:rPr lang="de-DE"/>
              <a:t>Nationale rechtliche Rahmenbedingungen für sicherheitsrelevante Forschung</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478553"/>
            <a:ext cx="4857400" cy="355481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Reguläres Strafrecht</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Gentechnikgesetz</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Biostoffverordnung</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Infektionsschutzgesetz</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Gesetz über die Kontrolle von Kriegswaffen </a:t>
            </a:r>
          </a:p>
          <a:p>
            <a:pPr marL="285750" indent="-285750">
              <a:lnSpc>
                <a:spcPct val="150000"/>
              </a:lnSpc>
              <a:buFont typeface="Wingdings" panose="05000000000000000000" pitchFamily="2" charset="2"/>
              <a:buChar char="Ø"/>
            </a:pPr>
            <a:r>
              <a:rPr lang="de-DE" sz="1600">
                <a:latin typeface="Open Sans" panose="020B0606030504020204" pitchFamily="34" charset="0"/>
                <a:ea typeface="Open Sans" panose="020B0606030504020204" pitchFamily="34" charset="0"/>
                <a:cs typeface="Open Sans" panose="020B0606030504020204" pitchFamily="34" charset="0"/>
              </a:rPr>
              <a:t>Ausfuhrbestimmungen des Bundesamt für Wirtschaft und Ausfuhrkontrolle (BAFA, s. auch „Handbuch Exportkontrolle und </a:t>
            </a:r>
            <a:r>
              <a:rPr lang="de-DE" sz="1600" err="1">
                <a:latin typeface="Open Sans" panose="020B0606030504020204" pitchFamily="34" charset="0"/>
                <a:ea typeface="Open Sans" panose="020B0606030504020204" pitchFamily="34" charset="0"/>
                <a:cs typeface="Open Sans" panose="020B0606030504020204" pitchFamily="34" charset="0"/>
              </a:rPr>
              <a:t>Academia</a:t>
            </a:r>
            <a:r>
              <a:rPr lang="de-DE" sz="1600">
                <a:latin typeface="Open Sans" panose="020B0606030504020204" pitchFamily="34" charset="0"/>
                <a:ea typeface="Open Sans" panose="020B0606030504020204" pitchFamily="34" charset="0"/>
                <a:cs typeface="Open Sans" panose="020B0606030504020204" pitchFamily="34" charset="0"/>
              </a:rPr>
              <a:t>“ </a:t>
            </a:r>
            <a:r>
              <a:rPr lang="de-DE" sz="1600">
                <a:latin typeface="Open Sans" panose="020B0606030504020204" pitchFamily="34" charset="0"/>
                <a:ea typeface="Open Sans" panose="020B0606030504020204" pitchFamily="34" charset="0"/>
                <a:cs typeface="Open Sans" panose="020B0606030504020204" pitchFamily="34" charset="0"/>
                <a:hlinkClick r:id="rId2"/>
              </a:rPr>
              <a:t>Link</a:t>
            </a:r>
            <a:r>
              <a:rPr lang="de-DE" sz="1600">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50000"/>
              </a:lnSpc>
              <a:buFont typeface="Arial" panose="020B0604020202020204" pitchFamily="34" charset="0"/>
              <a:buChar char="•"/>
            </a:pPr>
            <a:r>
              <a:rPr lang="de-DE" sz="1600">
                <a:latin typeface="Open Sans" panose="020B0606030504020204" pitchFamily="34" charset="0"/>
                <a:ea typeface="Open Sans" panose="020B0606030504020204" pitchFamily="34" charset="0"/>
                <a:cs typeface="Open Sans" panose="020B0606030504020204" pitchFamily="34" charset="0"/>
              </a:rPr>
              <a:t>...</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pic>
        <p:nvPicPr>
          <p:cNvPr id="7" name="Grafik 6"/>
          <p:cNvPicPr>
            <a:picLocks noChangeAspect="1"/>
          </p:cNvPicPr>
          <p:nvPr/>
        </p:nvPicPr>
        <p:blipFill>
          <a:blip r:embed="rId3"/>
          <a:stretch>
            <a:fillRect/>
          </a:stretch>
        </p:blipFill>
        <p:spPr>
          <a:xfrm>
            <a:off x="5903412" y="1267200"/>
            <a:ext cx="2417255" cy="3390377"/>
          </a:xfrm>
          <a:prstGeom prst="rect">
            <a:avLst/>
          </a:prstGeom>
        </p:spPr>
      </p:pic>
    </p:spTree>
    <p:extLst>
      <p:ext uri="{BB962C8B-B14F-4D97-AF65-F5344CB8AC3E}">
        <p14:creationId xmlns:p14="http://schemas.microsoft.com/office/powerpoint/2010/main" val="2362967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360000"/>
            <a:ext cx="8574680" cy="907200"/>
          </a:xfrm>
        </p:spPr>
        <p:txBody>
          <a:bodyPr>
            <a:normAutofit/>
          </a:bodyPr>
          <a:lstStyle/>
          <a:p>
            <a:r>
              <a:rPr lang="de-DE"/>
              <a:t>Bezüge zu sicherheitsrelevanter Forschung in der Landeshochschulgesetzgebung</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1999" y="1478553"/>
            <a:ext cx="4857400" cy="346248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Mecklenburg-Vorpommern und Sachsen-Anhalt: schränken Forschungsfreiheit mit Verweis auf „Verantwortung gegenüber Mensch, Gesellschaft und Natur“ ein</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Bremen, Thüringen und Hessen: Notwendigkeit verantwortungsvollen Umgangs mit sicherheitsrelevanter Forschung</a:t>
            </a:r>
          </a:p>
          <a:p>
            <a:pPr marL="285750" indent="-285750">
              <a:lnSpc>
                <a:spcPct val="150000"/>
              </a:lnSpc>
              <a:buFont typeface="Arial" panose="020B0604020202020204" pitchFamily="34" charset="0"/>
              <a:buChar char="•"/>
            </a:pPr>
            <a:r>
              <a:rPr lang="de-DE" sz="1400" b="1">
                <a:latin typeface="Open Sans" panose="020B0606030504020204" pitchFamily="34" charset="0"/>
                <a:ea typeface="Open Sans" panose="020B0606030504020204" pitchFamily="34" charset="0"/>
                <a:cs typeface="Open Sans" panose="020B0606030504020204" pitchFamily="34" charset="0"/>
              </a:rPr>
              <a:t>Schleswig-Holstein und Niedersachsen: diesbezügliche Senatskommissionen für Forschungsethik vorgeschrieben</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pic>
        <p:nvPicPr>
          <p:cNvPr id="8" name="Bild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266" y="1240040"/>
            <a:ext cx="2987534" cy="3504504"/>
          </a:xfrm>
          <a:prstGeom prst="rect">
            <a:avLst/>
          </a:prstGeom>
        </p:spPr>
      </p:pic>
    </p:spTree>
    <p:extLst>
      <p:ext uri="{BB962C8B-B14F-4D97-AF65-F5344CB8AC3E}">
        <p14:creationId xmlns:p14="http://schemas.microsoft.com/office/powerpoint/2010/main" val="2316682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360000"/>
            <a:ext cx="8574680" cy="907200"/>
          </a:xfrm>
        </p:spPr>
        <p:txBody>
          <a:bodyPr>
            <a:normAutofit/>
          </a:bodyPr>
          <a:lstStyle/>
          <a:p>
            <a:r>
              <a:rPr lang="de-DE"/>
              <a:t>Förderung sicherheitsrelevanter Forschung</a:t>
            </a:r>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623" y="1201440"/>
            <a:ext cx="1771177" cy="1771177"/>
          </a:xfrm>
          <a:prstGeom prst="rect">
            <a:avLst/>
          </a:prstGeom>
        </p:spPr>
      </p:pic>
      <p:sp>
        <p:nvSpPr>
          <p:cNvPr id="9" name="Titel 1">
            <a:extLst>
              <a:ext uri="{FF2B5EF4-FFF2-40B4-BE49-F238E27FC236}">
                <a16:creationId xmlns:a16="http://schemas.microsoft.com/office/drawing/2014/main" id="{5447B16B-FC6D-FC47-8B32-D925F9A9BC20}"/>
              </a:ext>
            </a:extLst>
          </p:cNvPr>
          <p:cNvSpPr txBox="1">
            <a:spLocks/>
          </p:cNvSpPr>
          <p:nvPr/>
        </p:nvSpPr>
        <p:spPr>
          <a:xfrm>
            <a:off x="302849" y="1249068"/>
            <a:ext cx="6505743" cy="34470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im </a:t>
            </a:r>
            <a:r>
              <a:rPr lang="de-DE" sz="1400" b="1">
                <a:latin typeface="Open Sans" panose="020B0606030504020204" pitchFamily="34" charset="0"/>
                <a:ea typeface="Open Sans" panose="020B0606030504020204" pitchFamily="34" charset="0"/>
                <a:cs typeface="Open Sans" panose="020B0606030504020204" pitchFamily="34" charset="0"/>
              </a:rPr>
              <a:t>EU-Rahmenprogramm</a:t>
            </a:r>
            <a:r>
              <a:rPr lang="de-DE" sz="1400">
                <a:latin typeface="Open Sans" panose="020B0606030504020204" pitchFamily="34" charset="0"/>
                <a:ea typeface="Open Sans" panose="020B0606030504020204" pitchFamily="34" charset="0"/>
                <a:cs typeface="Open Sans" panose="020B0606030504020204" pitchFamily="34" charset="0"/>
              </a:rPr>
              <a:t> für Forschung und Innovation bei Antragstellung ethische Selbstevaluation hinsichtlich Missbrauchsrisiken verpflichtend (</a:t>
            </a:r>
            <a:r>
              <a:rPr lang="de-DE" sz="1400">
                <a:latin typeface="Open Sans" panose="020B0606030504020204" pitchFamily="34" charset="0"/>
                <a:ea typeface="Open Sans" panose="020B0606030504020204" pitchFamily="34" charset="0"/>
                <a:cs typeface="Open Sans" panose="020B0606030504020204" pitchFamily="34" charset="0"/>
                <a:hlinkClick r:id="rId3"/>
              </a:rPr>
              <a:t>Link</a:t>
            </a:r>
            <a:r>
              <a:rPr lang="de-DE" sz="1400">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Etablierung von Beratungsgremien für entsprechende ethische Fragestellungen empfohlen</a:t>
            </a:r>
          </a:p>
          <a:p>
            <a:pPr marL="285750" indent="-285750">
              <a:lnSpc>
                <a:spcPct val="150000"/>
              </a:lnSpc>
              <a:buFont typeface="Arial" panose="020B0604020202020204" pitchFamily="34" charset="0"/>
              <a:buChar char="•"/>
            </a:pPr>
            <a:r>
              <a:rPr lang="de-DE" sz="1400" b="1">
                <a:latin typeface="Open Sans" panose="020B0606030504020204" pitchFamily="34" charset="0"/>
                <a:ea typeface="Open Sans" panose="020B0606030504020204" pitchFamily="34" charset="0"/>
                <a:cs typeface="Open Sans" panose="020B0606030504020204" pitchFamily="34" charset="0"/>
              </a:rPr>
              <a:t>DFG</a:t>
            </a:r>
            <a:r>
              <a:rPr lang="de-DE" sz="1400">
                <a:latin typeface="Open Sans" panose="020B0606030504020204" pitchFamily="34" charset="0"/>
                <a:ea typeface="Open Sans" panose="020B0606030504020204" pitchFamily="34" charset="0"/>
                <a:cs typeface="Open Sans" panose="020B0606030504020204" pitchFamily="34" charset="0"/>
              </a:rPr>
              <a:t> bittet Antragstellende, ihr Projekt bezüglich sicherheitsrelevanter Risiken zu prüfen und ggfs. um Stellungnahme zum Risiko-Nutzen-Verhältnis und Maßnahmen der Risikominimierung (</a:t>
            </a:r>
            <a:r>
              <a:rPr lang="de-DE" sz="1400">
                <a:latin typeface="Open Sans" panose="020B0606030504020204" pitchFamily="34" charset="0"/>
                <a:ea typeface="Open Sans" panose="020B0606030504020204" pitchFamily="34" charset="0"/>
                <a:cs typeface="Open Sans" panose="020B0606030504020204" pitchFamily="34" charset="0"/>
                <a:hlinkClick r:id="rId4"/>
              </a:rPr>
              <a:t>Link</a:t>
            </a:r>
            <a:r>
              <a:rPr lang="de-DE" sz="1400">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falls KEF vorhanden -&gt; Stellungnahme der KEF dem DFG-Förderantrag beizufügen</a:t>
            </a:r>
          </a:p>
          <a:p>
            <a:pPr>
              <a:lnSpc>
                <a:spcPct val="100000"/>
              </a:lnSpc>
            </a:pPr>
            <a:endParaRPr lang="de-DE"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30407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84660" y="255225"/>
            <a:ext cx="8574680" cy="907200"/>
          </a:xfrm>
        </p:spPr>
        <p:txBody>
          <a:bodyPr>
            <a:normAutofit fontScale="90000"/>
          </a:bodyPr>
          <a:lstStyle/>
          <a:p>
            <a:r>
              <a:rPr lang="de-DE"/>
              <a:t>Bezug in den DFG-Leitlinien zur Sicherung guter wissenschaftlicher Praxis (Neufassung von 07/2019)</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360000" y="1417966"/>
            <a:ext cx="8425800" cy="354712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500" b="1">
                <a:latin typeface="Open Sans" panose="020B0606030504020204" pitchFamily="34" charset="0"/>
                <a:ea typeface="Open Sans" panose="020B0606030504020204" pitchFamily="34" charset="0"/>
                <a:cs typeface="Open Sans" panose="020B0606030504020204" pitchFamily="34" charset="0"/>
              </a:rPr>
              <a:t>Leitlinie 10: Rechtliche und ethische Rahmenbedingungen, Nutzungsrechte:</a:t>
            </a:r>
          </a:p>
          <a:p>
            <a:pPr>
              <a:lnSpc>
                <a:spcPct val="100000"/>
              </a:lnSpc>
            </a:pPr>
            <a:endParaRPr lang="de-DE" sz="1500" b="1">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500">
                <a:latin typeface="Open Sans" panose="020B0606030504020204" pitchFamily="34" charset="0"/>
                <a:ea typeface="Open Sans" panose="020B0606030504020204" pitchFamily="34" charset="0"/>
                <a:cs typeface="Open Sans" panose="020B0606030504020204" pitchFamily="34" charset="0"/>
              </a:rPr>
              <a:t>„Wissenschaftlerinnen und Wissenschaftler gehen mit der verfassungsrechtlich gewährten Forschungsfreiheit verantwortungsvoll um. Sie berücksichtigen Rechte und Pflichten, insbesondere solche, die aus gesetzlichen Vorgaben, aber auch aus Verträgen mit Dritten resultieren, und holen, sofern erforderlich, Genehmigungen und Ethikvoten ein und legen diese vor. Im Hinblick auf Forschungsvorhaben sollten eine gründliche Abschätzung der Forschungsfolgen und die Beurteilung der jeweiligen ethischen Aspekte erfolgen. […]“</a:t>
            </a:r>
          </a:p>
          <a:p>
            <a:pPr>
              <a:lnSpc>
                <a:spcPct val="100000"/>
              </a:lnSpc>
            </a:pPr>
            <a:endParaRPr lang="de-DE" sz="10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500">
                <a:latin typeface="Open Sans" panose="020B0606030504020204" pitchFamily="34" charset="0"/>
                <a:ea typeface="Open Sans" panose="020B0606030504020204" pitchFamily="34" charset="0"/>
                <a:cs typeface="Open Sans" panose="020B0606030504020204" pitchFamily="34" charset="0"/>
              </a:rPr>
              <a:t>Erläuterung: </a:t>
            </a:r>
          </a:p>
          <a:p>
            <a:pPr>
              <a:lnSpc>
                <a:spcPct val="100000"/>
              </a:lnSpc>
            </a:pPr>
            <a:endParaRPr lang="de-DE" sz="100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de-DE" sz="1500">
                <a:latin typeface="Open Sans" panose="020B0606030504020204" pitchFamily="34" charset="0"/>
                <a:ea typeface="Open Sans" panose="020B0606030504020204" pitchFamily="34" charset="0"/>
                <a:cs typeface="Open Sans" panose="020B0606030504020204" pitchFamily="34" charset="0"/>
              </a:rPr>
              <a:t>„[…] Dabei berücksichtigen sie insbesondere die mit sicherheitsrelevanter Forschung (dual </a:t>
            </a:r>
            <a:r>
              <a:rPr lang="de-DE" sz="1500" err="1">
                <a:latin typeface="Open Sans" panose="020B0606030504020204" pitchFamily="34" charset="0"/>
                <a:ea typeface="Open Sans" panose="020B0606030504020204" pitchFamily="34" charset="0"/>
                <a:cs typeface="Open Sans" panose="020B0606030504020204" pitchFamily="34" charset="0"/>
              </a:rPr>
              <a:t>use</a:t>
            </a:r>
            <a:r>
              <a:rPr lang="de-DE" sz="1500">
                <a:latin typeface="Open Sans" panose="020B0606030504020204" pitchFamily="34" charset="0"/>
                <a:ea typeface="Open Sans" panose="020B0606030504020204" pitchFamily="34" charset="0"/>
                <a:cs typeface="Open Sans" panose="020B0606030504020204" pitchFamily="34" charset="0"/>
              </a:rPr>
              <a:t>) verbundenen Aspekte. Hochschulen und außerhochschulische Forschungseinrichtungen tragen Verantwortung für die Regelkonformität des Handelns ihrer Mitglieder und ihrer Angehörigen und befördern diese durch geeignete Organisationsstrukturen. […]“</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70557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0000"/>
            <a:ext cx="8425800" cy="2211749"/>
          </a:xfrm>
        </p:spPr>
        <p:txBody>
          <a:bodyPr/>
          <a:lstStyle/>
          <a:p>
            <a:r>
              <a:rPr lang="de-DE"/>
              <a:t>5</a:t>
            </a:r>
          </a:p>
        </p:txBody>
      </p:sp>
      <p:sp>
        <p:nvSpPr>
          <p:cNvPr id="3" name="Textplatzhalter 2"/>
          <p:cNvSpPr>
            <a:spLocks noGrp="1"/>
          </p:cNvSpPr>
          <p:nvPr>
            <p:ph type="body" idx="1"/>
          </p:nvPr>
        </p:nvSpPr>
        <p:spPr>
          <a:xfrm>
            <a:off x="1780781" y="2405062"/>
            <a:ext cx="4864238" cy="1882800"/>
          </a:xfrm>
        </p:spPr>
        <p:txBody>
          <a:bodyPr/>
          <a:lstStyle/>
          <a:p>
            <a:r>
              <a:rPr lang="de-DE"/>
              <a:t>Zusammenfassung und Ausblick</a:t>
            </a:r>
          </a:p>
        </p:txBody>
      </p:sp>
    </p:spTree>
    <p:extLst>
      <p:ext uri="{BB962C8B-B14F-4D97-AF65-F5344CB8AC3E}">
        <p14:creationId xmlns:p14="http://schemas.microsoft.com/office/powerpoint/2010/main" val="1030089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11120" y="164737"/>
            <a:ext cx="8574680" cy="907200"/>
          </a:xfrm>
        </p:spPr>
        <p:txBody>
          <a:bodyPr>
            <a:normAutofit/>
          </a:bodyPr>
          <a:lstStyle/>
          <a:p>
            <a:r>
              <a:rPr lang="de-DE"/>
              <a:t>Zusammenfassung und Ausblick</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36200" y="1171699"/>
            <a:ext cx="7810334" cy="346248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DFG und Leopoldina bekennen sich zu besonderer Verantwortung der Wissenschaften im Umgang mit sicherheitsrelevanten Risiken der Forschung</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weitere gesetzliche Instrumente derzeit nicht sinnvoll</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entsprechendes Bewusstsein bei Forschenden von besonderer Bedeutung (Lehre und laufender Wissenschaftsbetrieb)</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&gt; 90 Kommissionen bzw. Beauftragte für ethische Bewertung sicherheitsrelevanter Forschung zuständig</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Gemeinsamer Ausschuss wird weiterhin die Selbstorganisation der wissenschaftlichen Gemeinschaft beobachten, unterstützen und koordinieren (Kontaktaufnahme, Vorträge, Workshops, Webseite, Tätigkeitsbericht...)</a:t>
            </a:r>
          </a:p>
          <a:p>
            <a:pPr>
              <a:lnSpc>
                <a:spcPct val="100000"/>
              </a:lnSpc>
            </a:pPr>
            <a:endParaRPr lang="de-DE" sz="15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8049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284660" y="164738"/>
            <a:ext cx="8574680" cy="907200"/>
          </a:xfrm>
        </p:spPr>
        <p:txBody>
          <a:bodyPr>
            <a:normAutofit/>
          </a:bodyPr>
          <a:lstStyle/>
          <a:p>
            <a:r>
              <a:rPr lang="de-DE"/>
              <a:t>Geschäftsstelle und Kooperationspartner</a:t>
            </a:r>
          </a:p>
        </p:txBody>
      </p:sp>
      <p:sp>
        <p:nvSpPr>
          <p:cNvPr id="9" name="Titel 1">
            <a:extLst>
              <a:ext uri="{FF2B5EF4-FFF2-40B4-BE49-F238E27FC236}">
                <a16:creationId xmlns:a16="http://schemas.microsoft.com/office/drawing/2014/main" id="{5447B16B-FC6D-FC47-8B32-D925F9A9BC20}"/>
              </a:ext>
            </a:extLst>
          </p:cNvPr>
          <p:cNvSpPr txBox="1">
            <a:spLocks/>
          </p:cNvSpPr>
          <p:nvPr/>
        </p:nvSpPr>
        <p:spPr>
          <a:xfrm>
            <a:off x="479020" y="944197"/>
            <a:ext cx="7810334" cy="384355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Geschäftsstelle in der </a:t>
            </a:r>
            <a:r>
              <a:rPr lang="de-DE" sz="1400" b="1" err="1">
                <a:latin typeface="Open Sans" panose="020B0606030504020204" pitchFamily="34" charset="0"/>
                <a:ea typeface="Open Sans" panose="020B0606030504020204" pitchFamily="34" charset="0"/>
                <a:cs typeface="Open Sans" panose="020B0606030504020204" pitchFamily="34" charset="0"/>
              </a:rPr>
              <a:t>Leopoldina</a:t>
            </a:r>
            <a:r>
              <a:rPr lang="de-DE" sz="1400" b="1">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			</a:t>
            </a:r>
            <a:r>
              <a:rPr lang="de-DE" sz="1400">
                <a:latin typeface="Open Sans" panose="020B0606030504020204" pitchFamily="34" charset="0"/>
                <a:ea typeface="Open Sans" panose="020B0606030504020204" pitchFamily="34" charset="0"/>
                <a:cs typeface="Open Sans" panose="020B0606030504020204" pitchFamily="34" charset="0"/>
              </a:rPr>
              <a:t>Dr. Johannes Fritsch</a:t>
            </a:r>
          </a:p>
          <a:p>
            <a:pPr>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			Dr. Anita </a:t>
            </a:r>
            <a:r>
              <a:rPr lang="de-DE" sz="1400" err="1">
                <a:latin typeface="Open Sans" panose="020B0606030504020204" pitchFamily="34" charset="0"/>
                <a:ea typeface="Open Sans" panose="020B0606030504020204" pitchFamily="34" charset="0"/>
                <a:cs typeface="Open Sans" panose="020B0606030504020204" pitchFamily="34" charset="0"/>
              </a:rPr>
              <a:t>Krätzner</a:t>
            </a:r>
            <a:r>
              <a:rPr lang="de-DE" sz="1400">
                <a:latin typeface="Open Sans" panose="020B0606030504020204" pitchFamily="34" charset="0"/>
                <a:ea typeface="Open Sans" panose="020B0606030504020204" pitchFamily="34" charset="0"/>
                <a:cs typeface="Open Sans" panose="020B0606030504020204" pitchFamily="34" charset="0"/>
              </a:rPr>
              <a:t>-Ebert						Lena Diekmann</a:t>
            </a: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Ansprechpartner DFG:</a:t>
            </a:r>
            <a:r>
              <a:rPr lang="de-DE" sz="1400">
                <a:latin typeface="Open Sans" panose="020B0606030504020204" pitchFamily="34" charset="0"/>
                <a:ea typeface="Open Sans" panose="020B0606030504020204" pitchFamily="34" charset="0"/>
                <a:cs typeface="Open Sans" panose="020B0606030504020204" pitchFamily="34" charset="0"/>
              </a:rPr>
              <a:t>	Dr. Ingrid </a:t>
            </a:r>
            <a:r>
              <a:rPr lang="de-DE" sz="1400" err="1">
                <a:latin typeface="Open Sans" panose="020B0606030504020204" pitchFamily="34" charset="0"/>
                <a:ea typeface="Open Sans" panose="020B0606030504020204" pitchFamily="34" charset="0"/>
                <a:cs typeface="Open Sans" panose="020B0606030504020204" pitchFamily="34" charset="0"/>
              </a:rPr>
              <a:t>Ohlert</a:t>
            </a:r>
            <a:r>
              <a:rPr lang="de-DE" sz="1400">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			Dr. Katarina </a:t>
            </a:r>
            <a:r>
              <a:rPr lang="de-DE" sz="1400" err="1">
                <a:latin typeface="Open Sans" panose="020B0606030504020204" pitchFamily="34" charset="0"/>
                <a:ea typeface="Open Sans" panose="020B0606030504020204" pitchFamily="34" charset="0"/>
                <a:cs typeface="Open Sans" panose="020B0606030504020204" pitchFamily="34" charset="0"/>
              </a:rPr>
              <a:t>Timofeev</a:t>
            </a:r>
            <a:endParaRPr lang="de-DE" sz="140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de-DE" sz="1400" b="1">
                <a:latin typeface="Open Sans" panose="020B0606030504020204" pitchFamily="34" charset="0"/>
                <a:ea typeface="Open Sans" panose="020B0606030504020204" pitchFamily="34" charset="0"/>
                <a:cs typeface="Open Sans" panose="020B0606030504020204" pitchFamily="34" charset="0"/>
              </a:rPr>
              <a:t>Kooperationspartner: </a:t>
            </a:r>
            <a:r>
              <a:rPr lang="de-DE" sz="1400">
                <a:latin typeface="Open Sans" panose="020B0606030504020204" pitchFamily="34" charset="0"/>
                <a:ea typeface="Open Sans" panose="020B0606030504020204" pitchFamily="34" charset="0"/>
                <a:cs typeface="Open Sans" panose="020B0606030504020204" pitchFamily="34" charset="0"/>
              </a:rPr>
              <a:t>	</a:t>
            </a:r>
            <a:r>
              <a:rPr lang="de-DE" sz="1400" err="1">
                <a:latin typeface="Open Sans" panose="020B0606030504020204" pitchFamily="34" charset="0"/>
                <a:ea typeface="Open Sans" panose="020B0606030504020204" pitchFamily="34" charset="0"/>
                <a:cs typeface="Open Sans" panose="020B0606030504020204" pitchFamily="34" charset="0"/>
              </a:rPr>
              <a:t>Leopoldina</a:t>
            </a:r>
            <a:r>
              <a:rPr lang="de-DE" sz="1400">
                <a:latin typeface="Open Sans" panose="020B0606030504020204" pitchFamily="34" charset="0"/>
                <a:ea typeface="Open Sans" panose="020B0606030504020204" pitchFamily="34" charset="0"/>
                <a:cs typeface="Open Sans" panose="020B0606030504020204" pitchFamily="34" charset="0"/>
              </a:rPr>
              <a:t> (federführend)</a:t>
            </a:r>
          </a:p>
          <a:p>
            <a:pPr marL="2762250">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DFG (federführend)</a:t>
            </a:r>
          </a:p>
          <a:p>
            <a:pPr marL="2762250">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Leibniz-Gemeinschaft</a:t>
            </a:r>
          </a:p>
          <a:p>
            <a:pPr marL="2762250">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Helmholtz-Gemeinschaft</a:t>
            </a:r>
          </a:p>
          <a:p>
            <a:pPr marL="2762250">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Fraunhofer-Gesellschaft</a:t>
            </a:r>
          </a:p>
          <a:p>
            <a:pPr marL="2762250">
              <a:lnSpc>
                <a:spcPct val="150000"/>
              </a:lnSpc>
            </a:pPr>
            <a:r>
              <a:rPr lang="de-DE" sz="1400">
                <a:latin typeface="Open Sans" panose="020B0606030504020204" pitchFamily="34" charset="0"/>
                <a:ea typeface="Open Sans" panose="020B0606030504020204" pitchFamily="34" charset="0"/>
                <a:cs typeface="Open Sans" panose="020B0606030504020204" pitchFamily="34" charset="0"/>
              </a:rPr>
              <a:t>Max-Planck-Gesellschaft</a:t>
            </a:r>
          </a:p>
        </p:txBody>
      </p:sp>
    </p:spTree>
    <p:extLst>
      <p:ext uri="{BB962C8B-B14F-4D97-AF65-F5344CB8AC3E}">
        <p14:creationId xmlns:p14="http://schemas.microsoft.com/office/powerpoint/2010/main" val="164448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432000" y="155957"/>
            <a:ext cx="8424000" cy="907200"/>
          </a:xfrm>
        </p:spPr>
        <p:txBody>
          <a:bodyPr/>
          <a:lstStyle/>
          <a:p>
            <a:r>
              <a:rPr lang="de-DE"/>
              <a:t>Die Leopoldina</a:t>
            </a:r>
          </a:p>
        </p:txBody>
      </p:sp>
      <p:sp>
        <p:nvSpPr>
          <p:cNvPr id="8" name="Titel 1">
            <a:extLst>
              <a:ext uri="{FF2B5EF4-FFF2-40B4-BE49-F238E27FC236}">
                <a16:creationId xmlns:a16="http://schemas.microsoft.com/office/drawing/2014/main" id="{5447B16B-FC6D-FC47-8B32-D925F9A9BC20}"/>
              </a:ext>
            </a:extLst>
          </p:cNvPr>
          <p:cNvSpPr txBox="1">
            <a:spLocks/>
          </p:cNvSpPr>
          <p:nvPr/>
        </p:nvSpPr>
        <p:spPr>
          <a:xfrm>
            <a:off x="432000" y="1276257"/>
            <a:ext cx="4140000" cy="313932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1652 gegründete Wissenschaftsakademie</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ca. 1.600 Mitglieder aus mehr als 30 Ländern</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Nationale Akademie der Wissenschaften: Beratung von Politik und Gesellschaft, internationale Vertretung der deutschen Wissenschaft </a:t>
            </a:r>
          </a:p>
          <a:p>
            <a:pPr marL="285750" indent="-285750">
              <a:lnSpc>
                <a:spcPct val="150000"/>
              </a:lnSpc>
              <a:buFont typeface="Arial" panose="020B0604020202020204" pitchFamily="34" charset="0"/>
              <a:buChar char="•"/>
            </a:pPr>
            <a:r>
              <a:rPr lang="de-DE" sz="1400">
                <a:latin typeface="Open Sans" panose="020B0606030504020204" pitchFamily="34" charset="0"/>
                <a:ea typeface="Open Sans" panose="020B0606030504020204" pitchFamily="34" charset="0"/>
                <a:cs typeface="Open Sans" panose="020B0606030504020204" pitchFamily="34" charset="0"/>
              </a:rPr>
              <a:t>dem Gemeinwohl verpflichtet und unabhängig von wirtschaftlichen und politischen Interessen</a:t>
            </a:r>
          </a:p>
          <a:p>
            <a:pPr>
              <a:lnSpc>
                <a:spcPts val="1800"/>
              </a:lnSpc>
            </a:pPr>
            <a:endParaRPr lang="de-DE" sz="1400">
              <a:latin typeface="Open Sans" panose="020B0606030504020204" pitchFamily="34" charset="0"/>
              <a:ea typeface="Open Sans" panose="020B0606030504020204" pitchFamily="34" charset="0"/>
              <a:cs typeface="Open Sans" panose="020B0606030504020204" pitchFamily="34" charset="0"/>
            </a:endParaRPr>
          </a:p>
        </p:txBody>
      </p:sp>
      <p:sp>
        <p:nvSpPr>
          <p:cNvPr id="9" name="Titel 1">
            <a:extLst>
              <a:ext uri="{FF2B5EF4-FFF2-40B4-BE49-F238E27FC236}">
                <a16:creationId xmlns:a16="http://schemas.microsoft.com/office/drawing/2014/main" id="{FDEC877A-B056-B145-8A88-0211AB1F1930}"/>
              </a:ext>
            </a:extLst>
          </p:cNvPr>
          <p:cNvSpPr txBox="1">
            <a:spLocks/>
          </p:cNvSpPr>
          <p:nvPr/>
        </p:nvSpPr>
        <p:spPr>
          <a:xfrm>
            <a:off x="4752000" y="3828241"/>
            <a:ext cx="4032000" cy="1544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300"/>
              </a:lnSpc>
            </a:pPr>
            <a:r>
              <a:rPr lang="de-DE" sz="800">
                <a:latin typeface="Open Sans" panose="020B0606030504020204" pitchFamily="34" charset="0"/>
                <a:ea typeface="Open Sans" panose="020B0606030504020204" pitchFamily="34" charset="0"/>
                <a:cs typeface="Open Sans" panose="020B0606030504020204" pitchFamily="34" charset="0"/>
              </a:rPr>
              <a:t>Hauptsitz der Leopoldina seit 2008, Halle/Saale</a:t>
            </a:r>
          </a:p>
        </p:txBody>
      </p:sp>
      <p:pic>
        <p:nvPicPr>
          <p:cNvPr id="10" name="Grafik 9" descr="Ein Bild, das draußen, Gras, Gebäude, groß enthält.&#10;&#10;Automatisch generierte Beschreibung">
            <a:extLst>
              <a:ext uri="{FF2B5EF4-FFF2-40B4-BE49-F238E27FC236}">
                <a16:creationId xmlns:a16="http://schemas.microsoft.com/office/drawing/2014/main" id="{D9F96B3E-67F6-2641-A058-2241B5296F6E}"/>
              </a:ext>
            </a:extLst>
          </p:cNvPr>
          <p:cNvPicPr>
            <a:picLocks noChangeAspect="1"/>
          </p:cNvPicPr>
          <p:nvPr/>
        </p:nvPicPr>
        <p:blipFill>
          <a:blip r:embed="rId2"/>
          <a:stretch>
            <a:fillRect/>
          </a:stretch>
        </p:blipFill>
        <p:spPr>
          <a:xfrm>
            <a:off x="4752000" y="1367278"/>
            <a:ext cx="4032000" cy="2423489"/>
          </a:xfrm>
          <a:prstGeom prst="rect">
            <a:avLst/>
          </a:prstGeom>
        </p:spPr>
      </p:pic>
    </p:spTree>
    <p:extLst>
      <p:ext uri="{BB962C8B-B14F-4D97-AF65-F5344CB8AC3E}">
        <p14:creationId xmlns:p14="http://schemas.microsoft.com/office/powerpoint/2010/main" val="1164138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2</a:t>
            </a:r>
          </a:p>
        </p:txBody>
      </p:sp>
      <p:sp>
        <p:nvSpPr>
          <p:cNvPr id="3" name="Textplatzhalter 2"/>
          <p:cNvSpPr>
            <a:spLocks noGrp="1"/>
          </p:cNvSpPr>
          <p:nvPr>
            <p:ph type="body" idx="1"/>
          </p:nvPr>
        </p:nvSpPr>
        <p:spPr/>
        <p:txBody>
          <a:bodyPr/>
          <a:lstStyle/>
          <a:p>
            <a:r>
              <a:rPr lang="de-DE"/>
              <a:t>Sicherheitsrelevante </a:t>
            </a:r>
          </a:p>
          <a:p>
            <a:r>
              <a:rPr lang="de-DE"/>
              <a:t>Forschung</a:t>
            </a:r>
          </a:p>
        </p:txBody>
      </p:sp>
    </p:spTree>
    <p:extLst>
      <p:ext uri="{BB962C8B-B14F-4D97-AF65-F5344CB8AC3E}">
        <p14:creationId xmlns:p14="http://schemas.microsoft.com/office/powerpoint/2010/main" val="391488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3AA7A-AF6E-D241-9B10-3E19EC9A656B}"/>
              </a:ext>
            </a:extLst>
          </p:cNvPr>
          <p:cNvSpPr>
            <a:spLocks noGrp="1"/>
          </p:cNvSpPr>
          <p:nvPr>
            <p:ph type="title"/>
          </p:nvPr>
        </p:nvSpPr>
        <p:spPr>
          <a:xfrm>
            <a:off x="360000" y="124306"/>
            <a:ext cx="8424000" cy="907200"/>
          </a:xfrm>
        </p:spPr>
        <p:txBody>
          <a:bodyPr/>
          <a:lstStyle/>
          <a:p>
            <a:r>
              <a:rPr lang="de-DE"/>
              <a:t>Die Dual-Use-Problematik</a:t>
            </a:r>
          </a:p>
        </p:txBody>
      </p:sp>
      <p:sp>
        <p:nvSpPr>
          <p:cNvPr id="7" name="Abgerundetes Rechteck 6">
            <a:extLst>
              <a:ext uri="{FF2B5EF4-FFF2-40B4-BE49-F238E27FC236}">
                <a16:creationId xmlns:a16="http://schemas.microsoft.com/office/drawing/2014/main" id="{8D30E0DC-EA5E-3C42-8B24-57AF79A019ED}"/>
              </a:ext>
            </a:extLst>
          </p:cNvPr>
          <p:cNvSpPr/>
          <p:nvPr/>
        </p:nvSpPr>
        <p:spPr>
          <a:xfrm>
            <a:off x="360000" y="1267200"/>
            <a:ext cx="3488100" cy="2254251"/>
          </a:xfrm>
          <a:prstGeom prst="roundRect">
            <a:avLst/>
          </a:pr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de-DE">
              <a:solidFill>
                <a:schemeClr val="tx1"/>
              </a:solidFill>
            </a:endParaRPr>
          </a:p>
          <a:p>
            <a:pPr>
              <a:lnSpc>
                <a:spcPts val="1600"/>
              </a:lnSpc>
            </a:pPr>
            <a:endParaRPr lang="de-DE" sz="1300">
              <a:solidFill>
                <a:schemeClr val="tx1"/>
              </a:solidFill>
            </a:endParaRPr>
          </a:p>
        </p:txBody>
      </p:sp>
      <p:cxnSp>
        <p:nvCxnSpPr>
          <p:cNvPr id="11" name="Gerade Verbindung mit Pfeil 10">
            <a:extLst>
              <a:ext uri="{FF2B5EF4-FFF2-40B4-BE49-F238E27FC236}">
                <a16:creationId xmlns:a16="http://schemas.microsoft.com/office/drawing/2014/main" id="{3CE1DBC9-C0B0-3549-AE9A-DB4783F9E678}"/>
              </a:ext>
            </a:extLst>
          </p:cNvPr>
          <p:cNvCxnSpPr>
            <a:cxnSpLocks/>
          </p:cNvCxnSpPr>
          <p:nvPr/>
        </p:nvCxnSpPr>
        <p:spPr>
          <a:xfrm>
            <a:off x="3933104" y="2489201"/>
            <a:ext cx="1245888" cy="0"/>
          </a:xfrm>
          <a:prstGeom prst="straightConnector1">
            <a:avLst/>
          </a:prstGeom>
          <a:ln w="63500" cap="flat">
            <a:solidFill>
              <a:srgbClr val="E53212"/>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Abgerundetes Rechteck 11">
            <a:extLst>
              <a:ext uri="{FF2B5EF4-FFF2-40B4-BE49-F238E27FC236}">
                <a16:creationId xmlns:a16="http://schemas.microsoft.com/office/drawing/2014/main" id="{8D30E0DC-EA5E-3C42-8B24-57AF79A019ED}"/>
              </a:ext>
            </a:extLst>
          </p:cNvPr>
          <p:cNvSpPr/>
          <p:nvPr/>
        </p:nvSpPr>
        <p:spPr>
          <a:xfrm>
            <a:off x="5263997" y="1267200"/>
            <a:ext cx="3563961" cy="2254251"/>
          </a:xfrm>
          <a:prstGeom prst="roundRect">
            <a:avLst/>
          </a:pr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endParaRPr lang="de-DE">
              <a:solidFill>
                <a:schemeClr val="tx1"/>
              </a:solidFill>
            </a:endParaRPr>
          </a:p>
          <a:p>
            <a:pPr>
              <a:lnSpc>
                <a:spcPts val="1600"/>
              </a:lnSpc>
            </a:pPr>
            <a:endParaRPr lang="de-DE" sz="1300">
              <a:solidFill>
                <a:schemeClr val="tx1"/>
              </a:solidFill>
            </a:endParaRPr>
          </a:p>
        </p:txBody>
      </p:sp>
      <p:sp>
        <p:nvSpPr>
          <p:cNvPr id="3" name="Textfeld 2"/>
          <p:cNvSpPr txBox="1"/>
          <p:nvPr/>
        </p:nvSpPr>
        <p:spPr>
          <a:xfrm>
            <a:off x="485775" y="1296935"/>
            <a:ext cx="3225647" cy="2477601"/>
          </a:xfrm>
          <a:prstGeom prst="rect">
            <a:avLst/>
          </a:prstGeom>
          <a:noFill/>
        </p:spPr>
        <p:txBody>
          <a:bodyPr wrap="square" rtlCol="0">
            <a:spAutoFit/>
          </a:bodyPr>
          <a:lstStyle/>
          <a:p>
            <a:pPr algn="ctr">
              <a:spcAft>
                <a:spcPts val="1200"/>
              </a:spcAft>
            </a:pPr>
            <a:r>
              <a:rPr lang="de-DE" b="1">
                <a:latin typeface="Open Sans" panose="020B0604020202020204" charset="0"/>
                <a:ea typeface="Open Sans" panose="020B0604020202020204" charset="0"/>
                <a:cs typeface="Open Sans" panose="020B0604020202020204" charset="0"/>
              </a:rPr>
              <a:t>Freie Forschung</a:t>
            </a:r>
          </a:p>
          <a:p>
            <a:pPr marL="285750" indent="-285750">
              <a:spcAft>
                <a:spcPts val="600"/>
              </a:spcAft>
              <a:buFont typeface="Arial" panose="020B0604020202020204" pitchFamily="34" charset="0"/>
              <a:buChar char="•"/>
            </a:pPr>
            <a:r>
              <a:rPr lang="de-DE" sz="1400">
                <a:latin typeface="Open Sans" panose="020B0604020202020204" charset="0"/>
                <a:ea typeface="Open Sans" panose="020B0604020202020204" charset="0"/>
                <a:cs typeface="Open Sans" panose="020B0604020202020204" charset="0"/>
              </a:rPr>
              <a:t>essentiell für den wissenschaftlichen Fortschritt</a:t>
            </a:r>
          </a:p>
          <a:p>
            <a:pPr marL="285750" indent="-285750">
              <a:spcAft>
                <a:spcPts val="600"/>
              </a:spcAft>
              <a:buFont typeface="Arial" panose="020B0604020202020204" pitchFamily="34" charset="0"/>
              <a:buChar char="•"/>
            </a:pPr>
            <a:r>
              <a:rPr lang="de-DE" sz="1400">
                <a:latin typeface="Open Sans" panose="020B0604020202020204" charset="0"/>
                <a:ea typeface="Open Sans" panose="020B0604020202020204" charset="0"/>
                <a:cs typeface="Open Sans" panose="020B0604020202020204" charset="0"/>
              </a:rPr>
              <a:t>eigene wissenschaftliche Fragen aufwerfen und eigenständig angehen, freier Austausch ...</a:t>
            </a:r>
          </a:p>
          <a:p>
            <a:pPr marL="285750" indent="-285750">
              <a:spcAft>
                <a:spcPts val="600"/>
              </a:spcAft>
              <a:buFont typeface="Arial" panose="020B0604020202020204" pitchFamily="34" charset="0"/>
              <a:buChar char="•"/>
            </a:pPr>
            <a:r>
              <a:rPr lang="de-DE" sz="1400">
                <a:latin typeface="Open Sans" panose="020B0604020202020204" charset="0"/>
                <a:ea typeface="Open Sans" panose="020B0604020202020204" charset="0"/>
                <a:cs typeface="Open Sans" panose="020B0604020202020204" charset="0"/>
              </a:rPr>
              <a:t>durch das Grundgesetz geschützt</a:t>
            </a:r>
          </a:p>
          <a:p>
            <a:endParaRPr lang="de-DE" sz="1400">
              <a:latin typeface="Open Sans" panose="020B0604020202020204" charset="0"/>
              <a:ea typeface="Open Sans" panose="020B0604020202020204" charset="0"/>
              <a:cs typeface="Open Sans" panose="020B0604020202020204" charset="0"/>
            </a:endParaRPr>
          </a:p>
        </p:txBody>
      </p:sp>
      <p:sp>
        <p:nvSpPr>
          <p:cNvPr id="13" name="Textfeld 12"/>
          <p:cNvSpPr txBox="1"/>
          <p:nvPr/>
        </p:nvSpPr>
        <p:spPr>
          <a:xfrm>
            <a:off x="5234203" y="1315987"/>
            <a:ext cx="3448203" cy="1969770"/>
          </a:xfrm>
          <a:prstGeom prst="rect">
            <a:avLst/>
          </a:prstGeom>
          <a:noFill/>
        </p:spPr>
        <p:txBody>
          <a:bodyPr wrap="square" rtlCol="0">
            <a:spAutoFit/>
          </a:bodyPr>
          <a:lstStyle/>
          <a:p>
            <a:pPr algn="ctr">
              <a:spcAft>
                <a:spcPts val="1200"/>
              </a:spcAft>
            </a:pPr>
            <a:r>
              <a:rPr lang="de-DE" b="1">
                <a:latin typeface="Open Sans" panose="020B0604020202020204" charset="0"/>
                <a:ea typeface="Open Sans" panose="020B0604020202020204" charset="0"/>
                <a:cs typeface="Open Sans" panose="020B0604020202020204" charset="0"/>
              </a:rPr>
              <a:t>Forschungsrisiken</a:t>
            </a:r>
          </a:p>
          <a:p>
            <a:pPr marL="285750" indent="-285750">
              <a:spcAft>
                <a:spcPts val="600"/>
              </a:spcAft>
              <a:buFont typeface="Arial" panose="020B0604020202020204" pitchFamily="34" charset="0"/>
              <a:buChar char="•"/>
            </a:pPr>
            <a:r>
              <a:rPr lang="de-DE" sz="1400">
                <a:latin typeface="Open Sans" panose="020B0604020202020204" charset="0"/>
                <a:ea typeface="Open Sans" panose="020B0604020202020204" charset="0"/>
                <a:cs typeface="Open Sans" panose="020B0604020202020204" charset="0"/>
              </a:rPr>
              <a:t>Missbrauch“ von </a:t>
            </a:r>
            <a:r>
              <a:rPr lang="de-DE" sz="1400" err="1">
                <a:latin typeface="Open Sans" panose="020B0604020202020204" charset="0"/>
                <a:ea typeface="Open Sans" panose="020B0604020202020204" charset="0"/>
                <a:cs typeface="Open Sans" panose="020B0604020202020204" charset="0"/>
              </a:rPr>
              <a:t>Forschungsergeb</a:t>
            </a:r>
            <a:r>
              <a:rPr lang="de-DE" sz="1400">
                <a:latin typeface="Open Sans" panose="020B0604020202020204" charset="0"/>
                <a:ea typeface="Open Sans" panose="020B0604020202020204" charset="0"/>
                <a:cs typeface="Open Sans" panose="020B0604020202020204" charset="0"/>
              </a:rPr>
              <a:t>-nissen und -methoden durch Dritte (Angriff, Verteidigung, Kriminalität, Terror ...)</a:t>
            </a:r>
          </a:p>
          <a:p>
            <a:pPr marL="285750" indent="-285750">
              <a:spcAft>
                <a:spcPts val="600"/>
              </a:spcAft>
              <a:buFont typeface="Arial" panose="020B0604020202020204" pitchFamily="34" charset="0"/>
              <a:buChar char="•"/>
            </a:pPr>
            <a:r>
              <a:rPr lang="de-DE" sz="1400">
                <a:latin typeface="Open Sans" panose="020B0604020202020204" charset="0"/>
                <a:ea typeface="Open Sans" panose="020B0604020202020204" charset="0"/>
                <a:cs typeface="Open Sans" panose="020B0604020202020204" charset="0"/>
              </a:rPr>
              <a:t>unbeabsichtigte schädliche Folgen</a:t>
            </a:r>
          </a:p>
          <a:p>
            <a:endParaRPr lang="de-DE" sz="1400">
              <a:latin typeface="Open Sans" panose="020B0604020202020204" charset="0"/>
              <a:ea typeface="Open Sans" panose="020B0604020202020204" charset="0"/>
              <a:cs typeface="Open Sans" panose="020B0604020202020204" charset="0"/>
            </a:endParaRPr>
          </a:p>
        </p:txBody>
      </p:sp>
      <p:sp>
        <p:nvSpPr>
          <p:cNvPr id="14" name="Titel 1">
            <a:extLst>
              <a:ext uri="{FF2B5EF4-FFF2-40B4-BE49-F238E27FC236}">
                <a16:creationId xmlns:a16="http://schemas.microsoft.com/office/drawing/2014/main" id="{AC080EC4-ABEE-184A-92D9-A3934D9F1C01}"/>
              </a:ext>
            </a:extLst>
          </p:cNvPr>
          <p:cNvSpPr txBox="1">
            <a:spLocks/>
          </p:cNvSpPr>
          <p:nvPr/>
        </p:nvSpPr>
        <p:spPr>
          <a:xfrm>
            <a:off x="2067300" y="3799572"/>
            <a:ext cx="5009400" cy="919693"/>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2100"/>
              </a:lnSpc>
            </a:pPr>
            <a:r>
              <a:rPr lang="de-DE" sz="1800" b="1">
                <a:latin typeface="Open Sans" panose="020B0606030504020204" pitchFamily="34" charset="0"/>
                <a:ea typeface="Open Sans" panose="020B0606030504020204" pitchFamily="34" charset="0"/>
                <a:cs typeface="Open Sans" panose="020B0606030504020204" pitchFamily="34" charset="0"/>
              </a:rPr>
              <a:t>Was sind die Grenzen der Forschung?</a:t>
            </a:r>
          </a:p>
          <a:p>
            <a:pPr algn="ctr">
              <a:lnSpc>
                <a:spcPts val="2100"/>
              </a:lnSpc>
            </a:pPr>
            <a:r>
              <a:rPr lang="de-DE" sz="1800" b="1">
                <a:latin typeface="Open Sans" panose="020B0606030504020204" pitchFamily="34" charset="0"/>
                <a:ea typeface="Open Sans" panose="020B0606030504020204" pitchFamily="34" charset="0"/>
                <a:cs typeface="Open Sans" panose="020B0606030504020204" pitchFamily="34" charset="0"/>
              </a:rPr>
              <a:t>Wer bestimmt wie diese Grenzen?</a:t>
            </a:r>
          </a:p>
          <a:p>
            <a:pPr algn="ctr">
              <a:lnSpc>
                <a:spcPts val="2100"/>
              </a:lnSpc>
            </a:pPr>
            <a:r>
              <a:rPr lang="de-DE" sz="1800" b="1">
                <a:latin typeface="Open Sans" panose="020B0606030504020204" pitchFamily="34" charset="0"/>
                <a:ea typeface="Open Sans" panose="020B0606030504020204" pitchFamily="34" charset="0"/>
                <a:cs typeface="Open Sans" panose="020B0606030504020204" pitchFamily="34" charset="0"/>
              </a:rPr>
              <a:t>Wer setzt diese Grenzen durch?</a:t>
            </a:r>
          </a:p>
          <a:p>
            <a:pPr algn="ctr">
              <a:lnSpc>
                <a:spcPts val="2100"/>
              </a:lnSpc>
            </a:pPr>
            <a:endParaRPr lang="de-DE" sz="1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8243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3AA7A-AF6E-D241-9B10-3E19EC9A656B}"/>
              </a:ext>
            </a:extLst>
          </p:cNvPr>
          <p:cNvSpPr>
            <a:spLocks noGrp="1"/>
          </p:cNvSpPr>
          <p:nvPr>
            <p:ph type="title"/>
          </p:nvPr>
        </p:nvSpPr>
        <p:spPr>
          <a:xfrm>
            <a:off x="360000" y="250462"/>
            <a:ext cx="8424000" cy="907200"/>
          </a:xfrm>
        </p:spPr>
        <p:txBody>
          <a:bodyPr/>
          <a:lstStyle/>
          <a:p>
            <a:r>
              <a:rPr lang="de-DE"/>
              <a:t>„Besorgniserregende sicherheitsrelevante“ Forschungsarbeiten</a:t>
            </a:r>
          </a:p>
        </p:txBody>
      </p:sp>
      <p:sp>
        <p:nvSpPr>
          <p:cNvPr id="7" name="Abgerundetes Rechteck 6">
            <a:extLst>
              <a:ext uri="{FF2B5EF4-FFF2-40B4-BE49-F238E27FC236}">
                <a16:creationId xmlns:a16="http://schemas.microsoft.com/office/drawing/2014/main" id="{8D30E0DC-EA5E-3C42-8B24-57AF79A019ED}"/>
              </a:ext>
            </a:extLst>
          </p:cNvPr>
          <p:cNvSpPr/>
          <p:nvPr/>
        </p:nvSpPr>
        <p:spPr>
          <a:xfrm>
            <a:off x="478473" y="1450219"/>
            <a:ext cx="8053705" cy="2928877"/>
          </a:xfrm>
          <a:prstGeom prst="roundRect">
            <a:avLst/>
          </a:pr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50000"/>
              </a:lnSpc>
            </a:pPr>
            <a:r>
              <a:rPr lang="de-DE">
                <a:solidFill>
                  <a:schemeClr val="tx1"/>
                </a:solidFill>
              </a:rPr>
              <a:t>„Besorgniserregende sicherheitsrelevante Forschung umfasst wissenschaftliche Arbeiten, bei denen die Möglichkeit besteht, dass sie Wissen, Produkte oder Technologien hervorbringen, die </a:t>
            </a:r>
            <a:r>
              <a:rPr lang="de-DE" b="1">
                <a:solidFill>
                  <a:schemeClr val="tx1"/>
                </a:solidFill>
              </a:rPr>
              <a:t>unmittelbar</a:t>
            </a:r>
            <a:r>
              <a:rPr lang="de-DE">
                <a:solidFill>
                  <a:schemeClr val="tx1"/>
                </a:solidFill>
              </a:rPr>
              <a:t> von Dritten missbraucht werden können, um Menschenwürde, Leben, Gesundheit, Freiheit, Eigentum, Umwelt oder ein friedliches Zusammenleben </a:t>
            </a:r>
            <a:r>
              <a:rPr lang="de-DE" b="1">
                <a:solidFill>
                  <a:schemeClr val="tx1"/>
                </a:solidFill>
              </a:rPr>
              <a:t>erheblich</a:t>
            </a:r>
            <a:r>
              <a:rPr lang="de-DE">
                <a:solidFill>
                  <a:schemeClr val="tx1"/>
                </a:solidFill>
              </a:rPr>
              <a:t> zu schädigen.“ </a:t>
            </a:r>
            <a:r>
              <a:rPr lang="de-DE" sz="1600">
                <a:solidFill>
                  <a:schemeClr val="tx1"/>
                </a:solidFill>
              </a:rPr>
              <a:t>(Gemeinsamer Ausschusses zum Umgang mit sicherheitsrelevanter Forschung, 3. September 2019)</a:t>
            </a:r>
          </a:p>
        </p:txBody>
      </p:sp>
    </p:spTree>
    <p:extLst>
      <p:ext uri="{BB962C8B-B14F-4D97-AF65-F5344CB8AC3E}">
        <p14:creationId xmlns:p14="http://schemas.microsoft.com/office/powerpoint/2010/main" val="2011007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761585-A809-F245-A821-DF7E93F38AFC}"/>
              </a:ext>
            </a:extLst>
          </p:cNvPr>
          <p:cNvSpPr>
            <a:spLocks noGrp="1"/>
          </p:cNvSpPr>
          <p:nvPr>
            <p:ph type="title"/>
          </p:nvPr>
        </p:nvSpPr>
        <p:spPr>
          <a:xfrm>
            <a:off x="360000" y="155205"/>
            <a:ext cx="8424000" cy="907200"/>
          </a:xfrm>
        </p:spPr>
        <p:txBody>
          <a:bodyPr/>
          <a:lstStyle/>
          <a:p>
            <a:r>
              <a:rPr lang="de-DE"/>
              <a:t>Selbstregulierung der Wissenschaften</a:t>
            </a:r>
          </a:p>
        </p:txBody>
      </p:sp>
      <p:sp>
        <p:nvSpPr>
          <p:cNvPr id="8" name="Titel 1">
            <a:extLst>
              <a:ext uri="{FF2B5EF4-FFF2-40B4-BE49-F238E27FC236}">
                <a16:creationId xmlns:a16="http://schemas.microsoft.com/office/drawing/2014/main" id="{5447B16B-FC6D-FC47-8B32-D925F9A9BC20}"/>
              </a:ext>
            </a:extLst>
          </p:cNvPr>
          <p:cNvSpPr txBox="1">
            <a:spLocks/>
          </p:cNvSpPr>
          <p:nvPr/>
        </p:nvSpPr>
        <p:spPr>
          <a:xfrm>
            <a:off x="624495" y="1418758"/>
            <a:ext cx="6426000" cy="30315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ct val="150000"/>
              </a:lnSpc>
              <a:spcAft>
                <a:spcPts val="1200"/>
              </a:spcAft>
              <a:buFont typeface="Arial" panose="020B0604020202020204" pitchFamily="34" charset="0"/>
              <a:buChar char="•"/>
            </a:pPr>
            <a:r>
              <a:rPr lang="de-DE" sz="1800">
                <a:latin typeface="Open Sans" panose="020B0606030504020204" pitchFamily="34" charset="0"/>
                <a:ea typeface="Open Sans" panose="020B0606030504020204" pitchFamily="34" charset="0"/>
                <a:cs typeface="Open Sans" panose="020B0606030504020204" pitchFamily="34" charset="0"/>
              </a:rPr>
              <a:t>Die Wissenschaften sollen selbst ethische Prinzipien sowie Mechanismen zum verantwortungsvollen Umgang mit Forschungsfreiheit und Forschungsrisiken entwickeln</a:t>
            </a:r>
          </a:p>
          <a:p>
            <a:pPr marL="285750" indent="-285750">
              <a:lnSpc>
                <a:spcPct val="150000"/>
              </a:lnSpc>
              <a:spcAft>
                <a:spcPts val="1200"/>
              </a:spcAft>
              <a:buFont typeface="Wingdings" panose="05000000000000000000" pitchFamily="2" charset="2"/>
              <a:buChar char="Ø"/>
            </a:pPr>
            <a:r>
              <a:rPr lang="de-DE" sz="1800" b="1">
                <a:latin typeface="Open Sans" panose="020B0606030504020204" pitchFamily="34" charset="0"/>
                <a:ea typeface="Open Sans" panose="020B0606030504020204" pitchFamily="34" charset="0"/>
                <a:cs typeface="Open Sans" panose="020B0606030504020204" pitchFamily="34" charset="0"/>
              </a:rPr>
              <a:t>flexible und </a:t>
            </a:r>
            <a:r>
              <a:rPr lang="de-DE" sz="1800" b="1" err="1">
                <a:latin typeface="Open Sans" panose="020B0606030504020204" pitchFamily="34" charset="0"/>
                <a:ea typeface="Open Sans" panose="020B0606030504020204" pitchFamily="34" charset="0"/>
                <a:cs typeface="Open Sans" panose="020B0606030504020204" pitchFamily="34" charset="0"/>
              </a:rPr>
              <a:t>sachnahe</a:t>
            </a:r>
            <a:r>
              <a:rPr lang="de-DE" sz="1800" b="1">
                <a:latin typeface="Open Sans" panose="020B0606030504020204" pitchFamily="34" charset="0"/>
                <a:ea typeface="Open Sans" panose="020B0606030504020204" pitchFamily="34" charset="0"/>
                <a:cs typeface="Open Sans" panose="020B0606030504020204" pitchFamily="34" charset="0"/>
              </a:rPr>
              <a:t> Selbstregulation</a:t>
            </a:r>
          </a:p>
          <a:p>
            <a:pPr marL="285750" indent="-285750">
              <a:lnSpc>
                <a:spcPct val="150000"/>
              </a:lnSpc>
              <a:buFont typeface="Arial" panose="020B0604020202020204" pitchFamily="34" charset="0"/>
              <a:buChar char="•"/>
            </a:pPr>
            <a:r>
              <a:rPr lang="de-DE" sz="1800">
                <a:latin typeface="Open Sans" panose="020B0606030504020204" pitchFamily="34" charset="0"/>
                <a:ea typeface="Open Sans" panose="020B0606030504020204" pitchFamily="34" charset="0"/>
                <a:cs typeface="Open Sans" panose="020B0606030504020204" pitchFamily="34" charset="0"/>
              </a:rPr>
              <a:t>zusätzliche gesetzliche Regelungen können Risiken freier Forschung nur in begrenztem Umfang erfassen</a:t>
            </a:r>
          </a:p>
          <a:p>
            <a:pPr>
              <a:lnSpc>
                <a:spcPts val="1800"/>
              </a:lnSpc>
            </a:pPr>
            <a:endParaRPr lang="de-DE"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4788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61DB421A5F28B4688AF1AD97D570580" ma:contentTypeVersion="11" ma:contentTypeDescription="Ein neues Dokument erstellen." ma:contentTypeScope="" ma:versionID="0ac03ec218774a20ca32520ab981389f">
  <xsd:schema xmlns:xsd="http://www.w3.org/2001/XMLSchema" xmlns:xs="http://www.w3.org/2001/XMLSchema" xmlns:p="http://schemas.microsoft.com/office/2006/metadata/properties" xmlns:ns2="5a43be15-5e4d-434a-ab82-9a4ecc3035b2" xmlns:ns3="c95ac103-a877-4b01-8995-707cb582bfcc" targetNamespace="http://schemas.microsoft.com/office/2006/metadata/properties" ma:root="true" ma:fieldsID="a7ccc0478a5f5d7730246212231bb621" ns2:_="" ns3:_="">
    <xsd:import namespace="5a43be15-5e4d-434a-ab82-9a4ecc3035b2"/>
    <xsd:import namespace="c95ac103-a877-4b01-8995-707cb582bfc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3be15-5e4d-434a-ab82-9a4ecc3035b2"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5ac103-a877-4b01-8995-707cb582bf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F99177-03DF-4B9B-BA58-C42EBC49CE48}">
  <ds:schemaRefs>
    <ds:schemaRef ds:uri="http://schemas.microsoft.com/sharepoint/v3/contenttype/forms"/>
  </ds:schemaRefs>
</ds:datastoreItem>
</file>

<file path=customXml/itemProps2.xml><?xml version="1.0" encoding="utf-8"?>
<ds:datastoreItem xmlns:ds="http://schemas.openxmlformats.org/officeDocument/2006/customXml" ds:itemID="{ACE60400-76E2-43C1-82BD-CC3A7221111F}">
  <ds:schemaRefs>
    <ds:schemaRef ds:uri="5a43be15-5e4d-434a-ab82-9a4ecc3035b2"/>
    <ds:schemaRef ds:uri="c95ac103-a877-4b01-8995-707cb582bf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3B48B2-93BC-4E0A-8665-78D08EEC3955}">
  <ds:schemaRefs>
    <ds:schemaRef ds:uri="http://purl.org/dc/dcmitype/"/>
    <ds:schemaRef ds:uri="http://schemas.microsoft.com/office/2006/documentManagement/types"/>
    <ds:schemaRef ds:uri="http://purl.org/dc/elements/1.1/"/>
    <ds:schemaRef ds:uri="http://schemas.microsoft.com/office/2006/metadata/properties"/>
    <ds:schemaRef ds:uri="5a43be15-5e4d-434a-ab82-9a4ecc3035b2"/>
    <ds:schemaRef ds:uri="http://purl.org/dc/terms/"/>
    <ds:schemaRef ds:uri="http://schemas.openxmlformats.org/package/2006/metadata/core-properties"/>
    <ds:schemaRef ds:uri="http://schemas.microsoft.com/office/infopath/2007/PartnerControls"/>
    <ds:schemaRef ds:uri="c95ac103-a877-4b01-8995-707cb582bf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2636</Words>
  <Application>Microsoft Office PowerPoint</Application>
  <PresentationFormat>Bildschirmpräsentation (16:9)</PresentationFormat>
  <Paragraphs>287</Paragraphs>
  <Slides>46</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46</vt:i4>
      </vt:variant>
    </vt:vector>
  </HeadingPairs>
  <TitlesOfParts>
    <vt:vector size="53" baseType="lpstr">
      <vt:lpstr>Open Sans</vt:lpstr>
      <vt:lpstr>Arial</vt:lpstr>
      <vt:lpstr>Calibri</vt:lpstr>
      <vt:lpstr>Wingdings</vt:lpstr>
      <vt:lpstr>Open Sans ExtraBold</vt:lpstr>
      <vt:lpstr>Open Sans SemiBold</vt:lpstr>
      <vt:lpstr>Office</vt:lpstr>
      <vt:lpstr>Umgang mit sicherheitsrelevanter Forschung entsprechend den Empfehlungen von DFG und Leopoldina</vt:lpstr>
      <vt:lpstr>Inhaltsverzeichnis</vt:lpstr>
      <vt:lpstr>1</vt:lpstr>
      <vt:lpstr>Die Deutsche Forschungsgemeinschaft (DFG) </vt:lpstr>
      <vt:lpstr>Die Leopoldina</vt:lpstr>
      <vt:lpstr>2</vt:lpstr>
      <vt:lpstr>Die Dual-Use-Problematik</vt:lpstr>
      <vt:lpstr>„Besorgniserregende sicherheitsrelevante“ Forschungsarbeiten</vt:lpstr>
      <vt:lpstr>Selbstregulierung der Wissenschaften</vt:lpstr>
      <vt:lpstr>Empfehlungen zum Umgang mit sicherheits-relevanter Forschung</vt:lpstr>
      <vt:lpstr>Empfehlungen zum Umgang mit sicherheits-relevanter Forschung</vt:lpstr>
      <vt:lpstr>3</vt:lpstr>
      <vt:lpstr>Der Gemeinsame Ausschuss von DFG und Leopoldina</vt:lpstr>
      <vt:lpstr>Mitglieder Gemeinsamer Ausschuss (Stand 2020-03)</vt:lpstr>
      <vt:lpstr>Mustersatzung für Kommissionen für Ethik sicherheitsrelevanter Forschung (KEF)</vt:lpstr>
      <vt:lpstr>Ansprechpersonen und Kommissionen zum Umgang mit sicherheitsrelevanter Forschung</vt:lpstr>
      <vt:lpstr>Webseite des Gemeinsamen Ausschusses</vt:lpstr>
      <vt:lpstr>Webseite des Gemeinsamen Ausschusses</vt:lpstr>
      <vt:lpstr>PowerPoint-Präsentation</vt:lpstr>
      <vt:lpstr>Veranstaltungen des Gemeinsamen Ausschusses</vt:lpstr>
      <vt:lpstr>Umfrage des GA zur Arbeit der KEFs (2018-2019)</vt:lpstr>
      <vt:lpstr>Rückmeldungen der Ansprechpersonen zum Umgang mit sicherheitsrelevanter Forschung</vt:lpstr>
      <vt:lpstr>Rückmeldungen der Ansprechpersonen zum Umgang mit sicherheitsrelevanter Forschung</vt:lpstr>
      <vt:lpstr>PowerPoint-Präsentation</vt:lpstr>
      <vt:lpstr>Empfehlungen zur Verankerung sicherheitsrelevanter Forschung in der Lehre</vt:lpstr>
      <vt:lpstr>Empfehlungen zur Verankerung sicherheitsrelevanter Forschung in der Lehre</vt:lpstr>
      <vt:lpstr>Tätigkeitsbericht des GA (11/2020)</vt:lpstr>
      <vt:lpstr>PowerPoint-Präsentation</vt:lpstr>
      <vt:lpstr>1. Leitfragen für Forschende, die die Notwendigkeit für eine Beratung durch eine KEF nahelegen</vt:lpstr>
      <vt:lpstr>2. Leitfragen für die Bearbeitung der Anfrage durch die KEFs</vt:lpstr>
      <vt:lpstr>2. Leitfragen für die Bearbeitung der Anfrage durch die KEFs</vt:lpstr>
      <vt:lpstr>3. Leitfragen für die abschließende Bewertung und Beratung durch die KEF</vt:lpstr>
      <vt:lpstr>PowerPoint-Präsentation</vt:lpstr>
      <vt:lpstr>Beispiel I: Herstellung mutierter Varianten des Vogelgrippevirus</vt:lpstr>
      <vt:lpstr>Beispiel II: KI-Methoden für die Aufdeckung und Beseitigung von Softwareschwachstellen</vt:lpstr>
      <vt:lpstr>Beispiel III: Vorhersage der sexuellen Orientierung von Menschen mittels Deep-Learning-Algorithmen</vt:lpstr>
      <vt:lpstr>Beispiel IV: Herstellung synthetischer, infektiöser Pockenviren</vt:lpstr>
      <vt:lpstr>4</vt:lpstr>
      <vt:lpstr>Internationale rechtliche Rahmenbedingungen für sicherheitsrelevante Forschung</vt:lpstr>
      <vt:lpstr>Nationale rechtliche Rahmenbedingungen für sicherheitsrelevante Forschung</vt:lpstr>
      <vt:lpstr>Bezüge zu sicherheitsrelevanter Forschung in der Landeshochschulgesetzgebung</vt:lpstr>
      <vt:lpstr>Förderung sicherheitsrelevanter Forschung</vt:lpstr>
      <vt:lpstr>Bezug in den DFG-Leitlinien zur Sicherung guter wissenschaftlicher Praxis (Neufassung von 07/2019)</vt:lpstr>
      <vt:lpstr>5</vt:lpstr>
      <vt:lpstr>Zusammenfassung und Ausblick</vt:lpstr>
      <vt:lpstr>Geschäftsstelle und Kooperationspartner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Umgang mit sicherheitsrelevanter Forschung entsprechend den Empfehlungen von DFG und Leopoldina</dc:title>
  <dc:creator>Christel Knigge</dc:creator>
  <cp:lastModifiedBy>Krätzner-Ebert, Anita</cp:lastModifiedBy>
  <cp:revision>8</cp:revision>
  <dcterms:created xsi:type="dcterms:W3CDTF">2020-02-03T13:53:26Z</dcterms:created>
  <dcterms:modified xsi:type="dcterms:W3CDTF">2021-05-12T08:19:33Z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0x010100E61DB421A5F28B4688AF1AD97D570580</vt:lpwstr>
  </property>
</Properties>
</file>